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sldIdLst>
    <p:sldId id="256" r:id="rId2"/>
    <p:sldId id="260" r:id="rId3"/>
    <p:sldId id="308" r:id="rId4"/>
    <p:sldId id="261" r:id="rId5"/>
    <p:sldId id="281" r:id="rId6"/>
    <p:sldId id="273" r:id="rId7"/>
    <p:sldId id="292" r:id="rId8"/>
    <p:sldId id="293" r:id="rId9"/>
    <p:sldId id="295" r:id="rId10"/>
    <p:sldId id="294" r:id="rId11"/>
    <p:sldId id="296" r:id="rId12"/>
    <p:sldId id="300" r:id="rId13"/>
    <p:sldId id="297" r:id="rId14"/>
    <p:sldId id="298" r:id="rId15"/>
    <p:sldId id="301" r:id="rId16"/>
    <p:sldId id="302" r:id="rId17"/>
    <p:sldId id="278" r:id="rId18"/>
    <p:sldId id="309" r:id="rId19"/>
    <p:sldId id="310" r:id="rId20"/>
    <p:sldId id="311" r:id="rId21"/>
    <p:sldId id="305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82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FCDA484-3EE3-47B1-A151-E38F6CA541F5}" type="datetimeFigureOut">
              <a:rPr lang="ru-RU" smtClean="0"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3D63AE4-B87B-4210-85D7-A3DA0C3D073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4771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DA484-3EE3-47B1-A151-E38F6CA541F5}" type="datetimeFigureOut">
              <a:rPr lang="ru-RU" smtClean="0"/>
              <a:t>06.09.2024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63AE4-B87B-4210-85D7-A3DA0C3D0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339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DA484-3EE3-47B1-A151-E38F6CA541F5}" type="datetimeFigureOut">
              <a:rPr lang="ru-RU" smtClean="0"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63AE4-B87B-4210-85D7-A3DA0C3D073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986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DA484-3EE3-47B1-A151-E38F6CA541F5}" type="datetimeFigureOut">
              <a:rPr lang="ru-RU" smtClean="0"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63AE4-B87B-4210-85D7-A3DA0C3D073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52772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DA484-3EE3-47B1-A151-E38F6CA541F5}" type="datetimeFigureOut">
              <a:rPr lang="ru-RU" smtClean="0"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63AE4-B87B-4210-85D7-A3DA0C3D0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0485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DA484-3EE3-47B1-A151-E38F6CA541F5}" type="datetimeFigureOut">
              <a:rPr lang="ru-RU" smtClean="0"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63AE4-B87B-4210-85D7-A3DA0C3D073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98162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DA484-3EE3-47B1-A151-E38F6CA541F5}" type="datetimeFigureOut">
              <a:rPr lang="ru-RU" smtClean="0"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63AE4-B87B-4210-85D7-A3DA0C3D073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42167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DA484-3EE3-47B1-A151-E38F6CA541F5}" type="datetimeFigureOut">
              <a:rPr lang="ru-RU" smtClean="0"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63AE4-B87B-4210-85D7-A3DA0C3D073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62063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DA484-3EE3-47B1-A151-E38F6CA541F5}" type="datetimeFigureOut">
              <a:rPr lang="ru-RU" smtClean="0"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63AE4-B87B-4210-85D7-A3DA0C3D073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3370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DA484-3EE3-47B1-A151-E38F6CA541F5}" type="datetimeFigureOut">
              <a:rPr lang="ru-RU" smtClean="0"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63AE4-B87B-4210-85D7-A3DA0C3D0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684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DA484-3EE3-47B1-A151-E38F6CA541F5}" type="datetimeFigureOut">
              <a:rPr lang="ru-RU" smtClean="0"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63AE4-B87B-4210-85D7-A3DA0C3D073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9329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DA484-3EE3-47B1-A151-E38F6CA541F5}" type="datetimeFigureOut">
              <a:rPr lang="ru-RU" smtClean="0"/>
              <a:t>06.09.2024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63AE4-B87B-4210-85D7-A3DA0C3D0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764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DA484-3EE3-47B1-A151-E38F6CA541F5}" type="datetimeFigureOut">
              <a:rPr lang="ru-RU" smtClean="0"/>
              <a:t>06.09.2024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63AE4-B87B-4210-85D7-A3DA0C3D073C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7896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DA484-3EE3-47B1-A151-E38F6CA541F5}" type="datetimeFigureOut">
              <a:rPr lang="ru-RU" smtClean="0"/>
              <a:t>06.09.2024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63AE4-B87B-4210-85D7-A3DA0C3D073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0087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DA484-3EE3-47B1-A151-E38F6CA541F5}" type="datetimeFigureOut">
              <a:rPr lang="ru-RU" smtClean="0"/>
              <a:t>06.09.2024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63AE4-B87B-4210-85D7-A3DA0C3D0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89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DA484-3EE3-47B1-A151-E38F6CA541F5}" type="datetimeFigureOut">
              <a:rPr lang="ru-RU" smtClean="0"/>
              <a:t>06.09.2024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63AE4-B87B-4210-85D7-A3DA0C3D073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0090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DA484-3EE3-47B1-A151-E38F6CA541F5}" type="datetimeFigureOut">
              <a:rPr lang="ru-RU" smtClean="0"/>
              <a:t>06.09.2024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63AE4-B87B-4210-85D7-A3DA0C3D0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776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FCDA484-3EE3-47B1-A151-E38F6CA541F5}" type="datetimeFigureOut">
              <a:rPr lang="ru-RU" smtClean="0"/>
              <a:t>06.09.2024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3D63AE4-B87B-4210-85D7-A3DA0C3D0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598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  <p:sldLayoutId id="2147483813" r:id="rId15"/>
    <p:sldLayoutId id="2147483814" r:id="rId16"/>
    <p:sldLayoutId id="214748381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13" Type="http://schemas.openxmlformats.org/officeDocument/2006/relationships/image" Target="../media/image33.wmf"/><Relationship Id="rId3" Type="http://schemas.openxmlformats.org/officeDocument/2006/relationships/image" Target="../media/image28.emf"/><Relationship Id="rId7" Type="http://schemas.openxmlformats.org/officeDocument/2006/relationships/image" Target="../media/image30.emf"/><Relationship Id="rId12" Type="http://schemas.openxmlformats.org/officeDocument/2006/relationships/oleObject" Target="../embeddings/oleObject27.bin"/><Relationship Id="rId2" Type="http://schemas.openxmlformats.org/officeDocument/2006/relationships/oleObject" Target="../embeddings/oleObject22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4.bin"/><Relationship Id="rId11" Type="http://schemas.openxmlformats.org/officeDocument/2006/relationships/image" Target="../media/image32.wmf"/><Relationship Id="rId5" Type="http://schemas.openxmlformats.org/officeDocument/2006/relationships/image" Target="../media/image29.emf"/><Relationship Id="rId15" Type="http://schemas.openxmlformats.org/officeDocument/2006/relationships/image" Target="../media/image34.emf"/><Relationship Id="rId10" Type="http://schemas.openxmlformats.org/officeDocument/2006/relationships/oleObject" Target="../embeddings/oleObject26.bin"/><Relationship Id="rId4" Type="http://schemas.openxmlformats.org/officeDocument/2006/relationships/oleObject" Target="../embeddings/oleObject23.bin"/><Relationship Id="rId9" Type="http://schemas.openxmlformats.org/officeDocument/2006/relationships/image" Target="../media/image31.wmf"/><Relationship Id="rId14" Type="http://schemas.openxmlformats.org/officeDocument/2006/relationships/oleObject" Target="../embeddings/oleObject28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13" Type="http://schemas.openxmlformats.org/officeDocument/2006/relationships/image" Target="../media/image40.wmf"/><Relationship Id="rId18" Type="http://schemas.openxmlformats.org/officeDocument/2006/relationships/oleObject" Target="../embeddings/oleObject37.bin"/><Relationship Id="rId3" Type="http://schemas.openxmlformats.org/officeDocument/2006/relationships/image" Target="../media/image35.wmf"/><Relationship Id="rId21" Type="http://schemas.openxmlformats.org/officeDocument/2006/relationships/image" Target="../media/image44.wmf"/><Relationship Id="rId7" Type="http://schemas.openxmlformats.org/officeDocument/2006/relationships/image" Target="../media/image37.wmf"/><Relationship Id="rId12" Type="http://schemas.openxmlformats.org/officeDocument/2006/relationships/oleObject" Target="../embeddings/oleObject34.bin"/><Relationship Id="rId17" Type="http://schemas.openxmlformats.org/officeDocument/2006/relationships/image" Target="../media/image42.wmf"/><Relationship Id="rId25" Type="http://schemas.openxmlformats.org/officeDocument/2006/relationships/image" Target="../media/image46.wmf"/><Relationship Id="rId2" Type="http://schemas.openxmlformats.org/officeDocument/2006/relationships/oleObject" Target="../embeddings/oleObject29.bin"/><Relationship Id="rId16" Type="http://schemas.openxmlformats.org/officeDocument/2006/relationships/oleObject" Target="../embeddings/oleObject36.bin"/><Relationship Id="rId20" Type="http://schemas.openxmlformats.org/officeDocument/2006/relationships/oleObject" Target="../embeddings/oleObject38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1.bin"/><Relationship Id="rId11" Type="http://schemas.openxmlformats.org/officeDocument/2006/relationships/image" Target="../media/image39.wmf"/><Relationship Id="rId24" Type="http://schemas.openxmlformats.org/officeDocument/2006/relationships/oleObject" Target="../embeddings/oleObject40.bin"/><Relationship Id="rId5" Type="http://schemas.openxmlformats.org/officeDocument/2006/relationships/image" Target="../media/image36.wmf"/><Relationship Id="rId15" Type="http://schemas.openxmlformats.org/officeDocument/2006/relationships/image" Target="../media/image41.wmf"/><Relationship Id="rId23" Type="http://schemas.openxmlformats.org/officeDocument/2006/relationships/image" Target="../media/image45.wmf"/><Relationship Id="rId10" Type="http://schemas.openxmlformats.org/officeDocument/2006/relationships/oleObject" Target="../embeddings/oleObject33.bin"/><Relationship Id="rId19" Type="http://schemas.openxmlformats.org/officeDocument/2006/relationships/image" Target="../media/image43.wmf"/><Relationship Id="rId4" Type="http://schemas.openxmlformats.org/officeDocument/2006/relationships/oleObject" Target="../embeddings/oleObject30.bin"/><Relationship Id="rId9" Type="http://schemas.openxmlformats.org/officeDocument/2006/relationships/image" Target="../media/image38.wmf"/><Relationship Id="rId14" Type="http://schemas.openxmlformats.org/officeDocument/2006/relationships/oleObject" Target="../embeddings/oleObject35.bin"/><Relationship Id="rId22" Type="http://schemas.openxmlformats.org/officeDocument/2006/relationships/oleObject" Target="../embeddings/oleObject39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3" Type="http://schemas.openxmlformats.org/officeDocument/2006/relationships/image" Target="../media/image47.wmf"/><Relationship Id="rId7" Type="http://schemas.openxmlformats.org/officeDocument/2006/relationships/image" Target="../media/image48.wmf"/><Relationship Id="rId2" Type="http://schemas.openxmlformats.org/officeDocument/2006/relationships/oleObject" Target="../embeddings/oleObject4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2.bin"/><Relationship Id="rId11" Type="http://schemas.openxmlformats.org/officeDocument/2006/relationships/image" Target="../media/image50.wmf"/><Relationship Id="rId5" Type="http://schemas.openxmlformats.org/officeDocument/2006/relationships/image" Target="../media/image39.wmf"/><Relationship Id="rId10" Type="http://schemas.openxmlformats.org/officeDocument/2006/relationships/oleObject" Target="../embeddings/oleObject44.bin"/><Relationship Id="rId4" Type="http://schemas.openxmlformats.org/officeDocument/2006/relationships/oleObject" Target="../embeddings/oleObject33.bin"/><Relationship Id="rId9" Type="http://schemas.openxmlformats.org/officeDocument/2006/relationships/image" Target="../media/image49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8.bin"/><Relationship Id="rId3" Type="http://schemas.openxmlformats.org/officeDocument/2006/relationships/image" Target="../media/image51.wmf"/><Relationship Id="rId7" Type="http://schemas.openxmlformats.org/officeDocument/2006/relationships/image" Target="../media/image52.wmf"/><Relationship Id="rId2" Type="http://schemas.openxmlformats.org/officeDocument/2006/relationships/oleObject" Target="../embeddings/oleObject45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7.bin"/><Relationship Id="rId5" Type="http://schemas.openxmlformats.org/officeDocument/2006/relationships/image" Target="../media/image39.wmf"/><Relationship Id="rId4" Type="http://schemas.openxmlformats.org/officeDocument/2006/relationships/oleObject" Target="../embeddings/oleObject46.bin"/><Relationship Id="rId9" Type="http://schemas.openxmlformats.org/officeDocument/2006/relationships/image" Target="../media/image53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2.bin"/><Relationship Id="rId3" Type="http://schemas.openxmlformats.org/officeDocument/2006/relationships/image" Target="../media/image54.wmf"/><Relationship Id="rId7" Type="http://schemas.openxmlformats.org/officeDocument/2006/relationships/image" Target="../media/image55.wmf"/><Relationship Id="rId2" Type="http://schemas.openxmlformats.org/officeDocument/2006/relationships/oleObject" Target="../embeddings/oleObject49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51.bin"/><Relationship Id="rId11" Type="http://schemas.openxmlformats.org/officeDocument/2006/relationships/image" Target="../media/image57.wmf"/><Relationship Id="rId5" Type="http://schemas.openxmlformats.org/officeDocument/2006/relationships/image" Target="../media/image39.wmf"/><Relationship Id="rId10" Type="http://schemas.openxmlformats.org/officeDocument/2006/relationships/oleObject" Target="../embeddings/oleObject53.bin"/><Relationship Id="rId4" Type="http://schemas.openxmlformats.org/officeDocument/2006/relationships/oleObject" Target="../embeddings/oleObject50.bin"/><Relationship Id="rId9" Type="http://schemas.openxmlformats.org/officeDocument/2006/relationships/image" Target="../media/image56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oleObject" Target="../embeddings/oleObject54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wmf"/><Relationship Id="rId4" Type="http://schemas.openxmlformats.org/officeDocument/2006/relationships/oleObject" Target="../embeddings/oleObject55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oleObject" Target="../embeddings/oleObject56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wmf"/><Relationship Id="rId4" Type="http://schemas.openxmlformats.org/officeDocument/2006/relationships/oleObject" Target="../embeddings/oleObject57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7" Type="http://schemas.openxmlformats.org/officeDocument/2006/relationships/image" Target="../media/image66.wmf"/><Relationship Id="rId2" Type="http://schemas.openxmlformats.org/officeDocument/2006/relationships/oleObject" Target="../embeddings/oleObject59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61.bin"/><Relationship Id="rId5" Type="http://schemas.openxmlformats.org/officeDocument/2006/relationships/image" Target="../media/image65.wmf"/><Relationship Id="rId4" Type="http://schemas.openxmlformats.org/officeDocument/2006/relationships/oleObject" Target="../embeddings/oleObject60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oleObject" Target="../embeddings/oleObject62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wmf"/><Relationship Id="rId4" Type="http://schemas.openxmlformats.org/officeDocument/2006/relationships/oleObject" Target="../embeddings/oleObject63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aOqStaTXn0" TargetMode="External"/><Relationship Id="rId2" Type="http://schemas.openxmlformats.org/officeDocument/2006/relationships/hyperlink" Target="https://www.youtube.com/watch?v=tqYhkhFVbx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cd-OXBjy5Ec" TargetMode="External"/><Relationship Id="rId5" Type="http://schemas.openxmlformats.org/officeDocument/2006/relationships/hyperlink" Target="https://www.youtube.com/watch?v=csJUHe_C9yc" TargetMode="External"/><Relationship Id="rId4" Type="http://schemas.openxmlformats.org/officeDocument/2006/relationships/hyperlink" Target="https://www.youtube.com/watch?v=zoCF3IcC-hs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oleObject" Target="../embeddings/oleObject64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wmf"/><Relationship Id="rId4" Type="http://schemas.openxmlformats.org/officeDocument/2006/relationships/oleObject" Target="../embeddings/oleObject65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oleObject" Target="../embeddings/oleObject66.bin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8.wmf"/><Relationship Id="rId7" Type="http://schemas.openxmlformats.org/officeDocument/2006/relationships/image" Target="../media/image10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2.wmf"/><Relationship Id="rId5" Type="http://schemas.openxmlformats.org/officeDocument/2006/relationships/image" Target="../media/image9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1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7" Type="http://schemas.openxmlformats.org/officeDocument/2006/relationships/image" Target="../media/image17.w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6.wmf"/><Relationship Id="rId4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image" Target="../media/image18.wmf"/><Relationship Id="rId7" Type="http://schemas.openxmlformats.org/officeDocument/2006/relationships/image" Target="../media/image20.w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21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image" Target="../media/image18.wmf"/><Relationship Id="rId7" Type="http://schemas.openxmlformats.org/officeDocument/2006/relationships/image" Target="../media/image20.wmf"/><Relationship Id="rId2" Type="http://schemas.openxmlformats.org/officeDocument/2006/relationships/oleObject" Target="../embeddings/oleObject15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16.bin"/><Relationship Id="rId9" Type="http://schemas.openxmlformats.org/officeDocument/2006/relationships/image" Target="../media/image23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image" Target="../media/image24.wmf"/><Relationship Id="rId7" Type="http://schemas.openxmlformats.org/officeDocument/2006/relationships/image" Target="../media/image26.wmf"/><Relationship Id="rId2" Type="http://schemas.openxmlformats.org/officeDocument/2006/relationships/oleObject" Target="../embeddings/oleObject18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25.wmf"/><Relationship Id="rId4" Type="http://schemas.openxmlformats.org/officeDocument/2006/relationships/oleObject" Target="../embeddings/oleObject19.bin"/><Relationship Id="rId9" Type="http://schemas.openxmlformats.org/officeDocument/2006/relationships/image" Target="../media/image2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2B6C2D-C018-4237-9B5F-E88176F4D8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7660" y="2084388"/>
            <a:ext cx="8776677" cy="1261329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7030A0"/>
                </a:solidFill>
              </a:rPr>
              <a:t>МАТЕМАТИКА</a:t>
            </a:r>
            <a:br>
              <a:rPr lang="ru-RU" sz="4000" b="1" dirty="0">
                <a:solidFill>
                  <a:srgbClr val="7030A0"/>
                </a:solidFill>
              </a:rPr>
            </a:br>
            <a:r>
              <a:rPr lang="ru-RU" sz="4000" b="1" dirty="0">
                <a:solidFill>
                  <a:srgbClr val="7030A0"/>
                </a:solidFill>
              </a:rPr>
              <a:t>Практика 1</a:t>
            </a:r>
            <a:r>
              <a:rPr lang="ru-RU" sz="4000" b="1" dirty="0">
                <a:solidFill>
                  <a:srgbClr val="0070C0"/>
                </a:solidFill>
              </a:rPr>
              <a:t> </a:t>
            </a:r>
            <a:br>
              <a:rPr lang="en-US" sz="4000" b="1" dirty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>Определители. Метод Крамера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45A6BE5-4594-4879-80D1-FA9F980E3C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56838" y="4491463"/>
            <a:ext cx="6918959" cy="872271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Лекторы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 к.ф.-м.н., доцент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</a:rPr>
              <a:t>Нагребецкая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 Ю.В.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к.ф.-м.н., доцент Перминова О.В.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0E79DF52-7A6D-4C97-9306-7A817A61AEF6}"/>
              </a:ext>
            </a:extLst>
          </p:cNvPr>
          <p:cNvSpPr txBox="1">
            <a:spLocks/>
          </p:cNvSpPr>
          <p:nvPr/>
        </p:nvSpPr>
        <p:spPr>
          <a:xfrm>
            <a:off x="1523999" y="3625116"/>
            <a:ext cx="9144000" cy="87227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err="1"/>
              <a:t>ИЕНиМ</a:t>
            </a:r>
            <a:r>
              <a:rPr lang="ru-RU" sz="2400" b="1" dirty="0"/>
              <a:t>,  Департамент фундаментальной и </a:t>
            </a:r>
          </a:p>
          <a:p>
            <a:r>
              <a:rPr lang="ru-RU" sz="2400" b="1" dirty="0"/>
              <a:t>прикладной химии, </a:t>
            </a:r>
            <a:r>
              <a:rPr lang="en-US" sz="2400" b="1" dirty="0"/>
              <a:t>I </a:t>
            </a:r>
            <a:r>
              <a:rPr lang="ru-RU" sz="2400" b="1" dirty="0"/>
              <a:t>курс, </a:t>
            </a:r>
            <a:r>
              <a:rPr lang="en-US" sz="2400" b="1" dirty="0"/>
              <a:t>I </a:t>
            </a:r>
            <a:r>
              <a:rPr lang="ru-RU" sz="2400" b="1" dirty="0"/>
              <a:t>семестр</a:t>
            </a:r>
          </a:p>
        </p:txBody>
      </p:sp>
    </p:spTree>
    <p:extLst>
      <p:ext uri="{BB962C8B-B14F-4D97-AF65-F5344CB8AC3E}">
        <p14:creationId xmlns:p14="http://schemas.microsoft.com/office/powerpoint/2010/main" val="616137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31B2D383-EAE6-4244-8B9E-7D422C6012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9637563"/>
              </p:ext>
            </p:extLst>
          </p:nvPr>
        </p:nvGraphicFramePr>
        <p:xfrm>
          <a:off x="1437107" y="4205085"/>
          <a:ext cx="1970087" cy="1363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970787" imgH="1364089" progId="Equation.DSMT4">
                  <p:embed/>
                </p:oleObj>
              </mc:Choice>
              <mc:Fallback>
                <p:oleObj name="Equation" r:id="rId2" imgW="1970787" imgH="1364089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437107" y="4205085"/>
                        <a:ext cx="1970087" cy="1363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F09CBFB9-056B-4585-AE72-AA4F7AC45289}"/>
              </a:ext>
            </a:extLst>
          </p:cNvPr>
          <p:cNvCxnSpPr>
            <a:cxnSpLocks/>
          </p:cNvCxnSpPr>
          <p:nvPr/>
        </p:nvCxnSpPr>
        <p:spPr>
          <a:xfrm>
            <a:off x="1704857" y="4842026"/>
            <a:ext cx="1275501" cy="49384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FB5ED005-2690-4175-879B-18D59D78A97F}"/>
              </a:ext>
            </a:extLst>
          </p:cNvPr>
          <p:cNvCxnSpPr>
            <a:cxnSpLocks/>
          </p:cNvCxnSpPr>
          <p:nvPr/>
        </p:nvCxnSpPr>
        <p:spPr>
          <a:xfrm flipV="1">
            <a:off x="1704857" y="4465409"/>
            <a:ext cx="1126163" cy="784647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FFDE8F-365F-40EE-B65A-FC31D687D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Определитель третьего порядка</a:t>
            </a:r>
          </a:p>
        </p:txBody>
      </p: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CB43D011-1CEA-416A-8DF3-6AEA8EA94B59}"/>
              </a:ext>
            </a:extLst>
          </p:cNvPr>
          <p:cNvCxnSpPr>
            <a:cxnSpLocks/>
          </p:cNvCxnSpPr>
          <p:nvPr/>
        </p:nvCxnSpPr>
        <p:spPr>
          <a:xfrm flipV="1">
            <a:off x="2287083" y="4857732"/>
            <a:ext cx="509199" cy="38406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173D1BAD-628C-4925-86C9-BCC57CD7FFF3}"/>
              </a:ext>
            </a:extLst>
          </p:cNvPr>
          <p:cNvCxnSpPr>
            <a:cxnSpLocks/>
          </p:cNvCxnSpPr>
          <p:nvPr/>
        </p:nvCxnSpPr>
        <p:spPr>
          <a:xfrm flipH="1" flipV="1">
            <a:off x="1800685" y="4529705"/>
            <a:ext cx="499396" cy="761503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7D3458BB-7AE6-412C-9CCC-9073F345FE3D}"/>
              </a:ext>
            </a:extLst>
          </p:cNvPr>
          <p:cNvCxnSpPr>
            <a:cxnSpLocks/>
          </p:cNvCxnSpPr>
          <p:nvPr/>
        </p:nvCxnSpPr>
        <p:spPr>
          <a:xfrm flipV="1">
            <a:off x="1651346" y="4467225"/>
            <a:ext cx="595224" cy="373736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31B9F705-B368-4BDE-92A7-414941BDCEB7}"/>
              </a:ext>
            </a:extLst>
          </p:cNvPr>
          <p:cNvCxnSpPr>
            <a:cxnSpLocks/>
          </p:cNvCxnSpPr>
          <p:nvPr/>
        </p:nvCxnSpPr>
        <p:spPr>
          <a:xfrm>
            <a:off x="7685881" y="5518149"/>
            <a:ext cx="815182" cy="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3ED689C9-D03C-4B93-8C55-1CB06B9BE865}"/>
              </a:ext>
            </a:extLst>
          </p:cNvPr>
          <p:cNvCxnSpPr>
            <a:cxnSpLocks/>
          </p:cNvCxnSpPr>
          <p:nvPr/>
        </p:nvCxnSpPr>
        <p:spPr>
          <a:xfrm>
            <a:off x="2227520" y="4467225"/>
            <a:ext cx="752838" cy="868642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A7D7ABB8-5A1C-4B4D-BD52-3C96218B9629}"/>
              </a:ext>
            </a:extLst>
          </p:cNvPr>
          <p:cNvCxnSpPr>
            <a:cxnSpLocks/>
          </p:cNvCxnSpPr>
          <p:nvPr/>
        </p:nvCxnSpPr>
        <p:spPr>
          <a:xfrm flipV="1">
            <a:off x="6029325" y="5518149"/>
            <a:ext cx="1314450" cy="4627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EDEAC463-AC5F-45A8-8B71-EF06F39D7532}"/>
              </a:ext>
            </a:extLst>
          </p:cNvPr>
          <p:cNvCxnSpPr>
            <a:cxnSpLocks/>
          </p:cNvCxnSpPr>
          <p:nvPr/>
        </p:nvCxnSpPr>
        <p:spPr>
          <a:xfrm>
            <a:off x="1821342" y="4540490"/>
            <a:ext cx="977130" cy="298112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C9E5F371-607F-4491-9BC4-39DD7F317119}"/>
              </a:ext>
            </a:extLst>
          </p:cNvPr>
          <p:cNvCxnSpPr>
            <a:cxnSpLocks/>
          </p:cNvCxnSpPr>
          <p:nvPr/>
        </p:nvCxnSpPr>
        <p:spPr>
          <a:xfrm flipV="1">
            <a:off x="8667750" y="5518149"/>
            <a:ext cx="1243013" cy="8807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8A4C5A7F-92D2-4127-B296-487BD0B406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8377565"/>
              </p:ext>
            </p:extLst>
          </p:nvPr>
        </p:nvGraphicFramePr>
        <p:xfrm>
          <a:off x="3407568" y="4648351"/>
          <a:ext cx="4278313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277839" imgH="387374" progId="Equation.DSMT4">
                  <p:embed/>
                </p:oleObj>
              </mc:Choice>
              <mc:Fallback>
                <p:oleObj name="Equation" r:id="rId4" imgW="4277839" imgH="387374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07568" y="4648351"/>
                        <a:ext cx="4278313" cy="387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>
            <a:extLst>
              <a:ext uri="{FF2B5EF4-FFF2-40B4-BE49-F238E27FC236}">
                <a16:creationId xmlns:a16="http://schemas.microsoft.com/office/drawing/2014/main" id="{28D6D668-FA83-48DD-8442-8C90A5165F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8847525"/>
              </p:ext>
            </p:extLst>
          </p:nvPr>
        </p:nvGraphicFramePr>
        <p:xfrm>
          <a:off x="5546724" y="5093568"/>
          <a:ext cx="4573587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573781" imgH="385574" progId="Equation.DSMT4">
                  <p:embed/>
                </p:oleObj>
              </mc:Choice>
              <mc:Fallback>
                <p:oleObj name="Equation" r:id="rId6" imgW="4573781" imgH="385574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546724" y="5093568"/>
                        <a:ext cx="4573587" cy="385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Объект 34">
            <a:extLst>
              <a:ext uri="{FF2B5EF4-FFF2-40B4-BE49-F238E27FC236}">
                <a16:creationId xmlns:a16="http://schemas.microsoft.com/office/drawing/2014/main" id="{B3F43F21-65F9-4A40-A895-76C113169B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3261613"/>
              </p:ext>
            </p:extLst>
          </p:nvPr>
        </p:nvGraphicFramePr>
        <p:xfrm>
          <a:off x="8168005" y="5712041"/>
          <a:ext cx="1638300" cy="3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901440" imgH="177480" progId="Equation.DSMT4">
                  <p:embed/>
                </p:oleObj>
              </mc:Choice>
              <mc:Fallback>
                <p:oleObj name="Equation" r:id="rId8" imgW="9014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168005" y="5712041"/>
                        <a:ext cx="1638300" cy="334950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F7524311-E7F9-4B2B-9CD6-ACD1B7EF94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3313081"/>
              </p:ext>
            </p:extLst>
          </p:nvPr>
        </p:nvGraphicFramePr>
        <p:xfrm>
          <a:off x="5023994" y="5693239"/>
          <a:ext cx="1580829" cy="330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850680" imgH="177480" progId="Equation.DSMT4">
                  <p:embed/>
                </p:oleObj>
              </mc:Choice>
              <mc:Fallback>
                <p:oleObj name="Equation" r:id="rId10" imgW="8506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023994" y="5693239"/>
                        <a:ext cx="1580829" cy="330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29304943-9ABE-4A33-B6AA-ADA972833C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2614543"/>
              </p:ext>
            </p:extLst>
          </p:nvPr>
        </p:nvGraphicFramePr>
        <p:xfrm>
          <a:off x="6489253" y="5686905"/>
          <a:ext cx="1592263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838080" imgH="203040" progId="Equation.DSMT4">
                  <p:embed/>
                </p:oleObj>
              </mc:Choice>
              <mc:Fallback>
                <p:oleObj name="Equation" r:id="rId12" imgW="8380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489253" y="5686905"/>
                        <a:ext cx="1592263" cy="385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48FBE962-1847-459E-9F0A-CEA997DD65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50604"/>
              </p:ext>
            </p:extLst>
          </p:nvPr>
        </p:nvGraphicFramePr>
        <p:xfrm>
          <a:off x="1437107" y="2430344"/>
          <a:ext cx="7466013" cy="1290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7466237" imgH="1291006" progId="Equation.DSMT4">
                  <p:embed/>
                </p:oleObj>
              </mc:Choice>
              <mc:Fallback>
                <p:oleObj name="Equation" r:id="rId14" imgW="7466237" imgH="1291006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437107" y="2430344"/>
                        <a:ext cx="7466013" cy="1290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15020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рямоугольник: скругленные углы 31">
            <a:extLst>
              <a:ext uri="{FF2B5EF4-FFF2-40B4-BE49-F238E27FC236}">
                <a16:creationId xmlns:a16="http://schemas.microsoft.com/office/drawing/2014/main" id="{7286595A-6F29-4831-8AB1-BF48C03960D2}"/>
              </a:ext>
            </a:extLst>
          </p:cNvPr>
          <p:cNvSpPr/>
          <p:nvPr/>
        </p:nvSpPr>
        <p:spPr>
          <a:xfrm>
            <a:off x="8023566" y="4265911"/>
            <a:ext cx="3278844" cy="182023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FFDE8F-365F-40EE-B65A-FC31D687D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Применение определителей для решения СЛУ</a:t>
            </a:r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8A4C5A7F-92D2-4127-B296-487BD0B406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1956459"/>
              </p:ext>
            </p:extLst>
          </p:nvPr>
        </p:nvGraphicFramePr>
        <p:xfrm>
          <a:off x="1252538" y="3176588"/>
          <a:ext cx="1824037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12520" imgH="457200" progId="Equation.DSMT4">
                  <p:embed/>
                </p:oleObj>
              </mc:Choice>
              <mc:Fallback>
                <p:oleObj name="Equation" r:id="rId2" imgW="812520" imgH="457200" progId="Equation.DSMT4">
                  <p:embed/>
                  <p:pic>
                    <p:nvPicPr>
                      <p:cNvPr id="7" name="Объект 6">
                        <a:extLst>
                          <a:ext uri="{FF2B5EF4-FFF2-40B4-BE49-F238E27FC236}">
                            <a16:creationId xmlns:a16="http://schemas.microsoft.com/office/drawing/2014/main" id="{8A4C5A7F-92D2-4127-B296-487BD0B4068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252538" y="3176588"/>
                        <a:ext cx="1824037" cy="1025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DB46ED57-B7B7-4A72-84A8-31F6439D7C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7433549"/>
              </p:ext>
            </p:extLst>
          </p:nvPr>
        </p:nvGraphicFramePr>
        <p:xfrm>
          <a:off x="3171825" y="3242360"/>
          <a:ext cx="514350" cy="4124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53800" imgH="203040" progId="Equation.DSMT4">
                  <p:embed/>
                </p:oleObj>
              </mc:Choice>
              <mc:Fallback>
                <p:oleObj name="Equation" r:id="rId4" imgW="2538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71825" y="3242360"/>
                        <a:ext cx="514350" cy="4124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C0CA530E-9EBB-43F0-87AA-D07E31623C0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9905307"/>
              </p:ext>
            </p:extLst>
          </p:nvPr>
        </p:nvGraphicFramePr>
        <p:xfrm>
          <a:off x="3179762" y="3743758"/>
          <a:ext cx="491728" cy="3933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53800" imgH="203040" progId="Equation.DSMT4">
                  <p:embed/>
                </p:oleObj>
              </mc:Choice>
              <mc:Fallback>
                <p:oleObj name="Equation" r:id="rId6" imgW="2538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179762" y="3743758"/>
                        <a:ext cx="491728" cy="3933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2A89AF22-68AE-476B-9F12-39DDD9971C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3262368"/>
              </p:ext>
            </p:extLst>
          </p:nvPr>
        </p:nvGraphicFramePr>
        <p:xfrm>
          <a:off x="6934195" y="3461977"/>
          <a:ext cx="458092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41200" imgH="203040" progId="Equation.DSMT4">
                  <p:embed/>
                </p:oleObj>
              </mc:Choice>
              <mc:Fallback>
                <p:oleObj name="Equation" r:id="rId8" imgW="2412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934195" y="3461977"/>
                        <a:ext cx="458092" cy="385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F116A57D-7051-4E7B-A7AA-356EB7F96E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4121066"/>
              </p:ext>
            </p:extLst>
          </p:nvPr>
        </p:nvGraphicFramePr>
        <p:xfrm>
          <a:off x="3814172" y="3522817"/>
          <a:ext cx="374118" cy="2640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15640" imgH="152280" progId="Equation.DSMT4">
                  <p:embed/>
                </p:oleObj>
              </mc:Choice>
              <mc:Fallback>
                <p:oleObj name="Equation" r:id="rId10" imgW="215640" imgH="152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814172" y="3522817"/>
                        <a:ext cx="374118" cy="2640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96225F4C-F351-4878-8AE0-1B45620B9A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6842309"/>
              </p:ext>
            </p:extLst>
          </p:nvPr>
        </p:nvGraphicFramePr>
        <p:xfrm>
          <a:off x="4188290" y="3176588"/>
          <a:ext cx="2687197" cy="9973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231560" imgH="457200" progId="Equation.DSMT4">
                  <p:embed/>
                </p:oleObj>
              </mc:Choice>
              <mc:Fallback>
                <p:oleObj name="Equation" r:id="rId12" imgW="123156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188290" y="3176588"/>
                        <a:ext cx="2687197" cy="9973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>
            <a:extLst>
              <a:ext uri="{FF2B5EF4-FFF2-40B4-BE49-F238E27FC236}">
                <a16:creationId xmlns:a16="http://schemas.microsoft.com/office/drawing/2014/main" id="{C39744CF-AB9E-44F3-B427-6E2C4158DD7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55165"/>
              </p:ext>
            </p:extLst>
          </p:nvPr>
        </p:nvGraphicFramePr>
        <p:xfrm>
          <a:off x="1312162" y="4209806"/>
          <a:ext cx="6080125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2654280" imgH="203040" progId="Equation.DSMT4">
                  <p:embed/>
                </p:oleObj>
              </mc:Choice>
              <mc:Fallback>
                <p:oleObj name="Equation" r:id="rId14" imgW="26542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312162" y="4209806"/>
                        <a:ext cx="6080125" cy="465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1870B78A-B43E-4DC0-A3F4-779232F6513A}"/>
              </a:ext>
            </a:extLst>
          </p:cNvPr>
          <p:cNvCxnSpPr>
            <a:cxnSpLocks/>
          </p:cNvCxnSpPr>
          <p:nvPr/>
        </p:nvCxnSpPr>
        <p:spPr>
          <a:xfrm flipV="1">
            <a:off x="1590557" y="4202113"/>
            <a:ext cx="1419343" cy="469925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aphicFrame>
        <p:nvGraphicFramePr>
          <p:cNvPr id="18" name="Объект 17">
            <a:extLst>
              <a:ext uri="{FF2B5EF4-FFF2-40B4-BE49-F238E27FC236}">
                <a16:creationId xmlns:a16="http://schemas.microsoft.com/office/drawing/2014/main" id="{9F657B54-9734-4D68-933D-558453F1B3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0073315"/>
              </p:ext>
            </p:extLst>
          </p:nvPr>
        </p:nvGraphicFramePr>
        <p:xfrm>
          <a:off x="7690742" y="3199768"/>
          <a:ext cx="3459863" cy="4393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600200" imgH="203040" progId="Equation.DSMT4">
                  <p:embed/>
                </p:oleObj>
              </mc:Choice>
              <mc:Fallback>
                <p:oleObj name="Equation" r:id="rId16" imgW="16002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7690742" y="3199768"/>
                        <a:ext cx="3459863" cy="4393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ъект 19">
            <a:extLst>
              <a:ext uri="{FF2B5EF4-FFF2-40B4-BE49-F238E27FC236}">
                <a16:creationId xmlns:a16="http://schemas.microsoft.com/office/drawing/2014/main" id="{D9C60468-849B-4B6F-B9CC-11D4A2E7B0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2482851"/>
              </p:ext>
            </p:extLst>
          </p:nvPr>
        </p:nvGraphicFramePr>
        <p:xfrm>
          <a:off x="7741423" y="3743758"/>
          <a:ext cx="3358500" cy="451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1511280" imgH="203040" progId="Equation.DSMT4">
                  <p:embed/>
                </p:oleObj>
              </mc:Choice>
              <mc:Fallback>
                <p:oleObj name="Equation" r:id="rId18" imgW="15112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7741423" y="3743758"/>
                        <a:ext cx="3358500" cy="451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Объект 20">
            <a:extLst>
              <a:ext uri="{FF2B5EF4-FFF2-40B4-BE49-F238E27FC236}">
                <a16:creationId xmlns:a16="http://schemas.microsoft.com/office/drawing/2014/main" id="{9564A938-440F-4A14-861E-FB0D872F956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753762"/>
              </p:ext>
            </p:extLst>
          </p:nvPr>
        </p:nvGraphicFramePr>
        <p:xfrm>
          <a:off x="5010147" y="4859079"/>
          <a:ext cx="2292353" cy="970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1079280" imgH="457200" progId="Equation.DSMT4">
                  <p:embed/>
                </p:oleObj>
              </mc:Choice>
              <mc:Fallback>
                <p:oleObj name="Equation" r:id="rId20" imgW="107928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5010147" y="4859079"/>
                        <a:ext cx="2292353" cy="970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Объект 21">
            <a:extLst>
              <a:ext uri="{FF2B5EF4-FFF2-40B4-BE49-F238E27FC236}">
                <a16:creationId xmlns:a16="http://schemas.microsoft.com/office/drawing/2014/main" id="{A7625D25-7EEE-4434-B6B5-BA700CCF6C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4357651"/>
              </p:ext>
            </p:extLst>
          </p:nvPr>
        </p:nvGraphicFramePr>
        <p:xfrm>
          <a:off x="9763130" y="4299963"/>
          <a:ext cx="1387475" cy="17223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736560" imgH="914400" progId="Equation.DSMT4">
                  <p:embed/>
                </p:oleObj>
              </mc:Choice>
              <mc:Fallback>
                <p:oleObj name="Equation" r:id="rId22" imgW="736560" imgH="914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9763130" y="4299963"/>
                        <a:ext cx="1387475" cy="17223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E17CCA0F-C9BA-4018-B39E-F4C7AAAD0F56}"/>
              </a:ext>
            </a:extLst>
          </p:cNvPr>
          <p:cNvCxnSpPr>
            <a:cxnSpLocks/>
          </p:cNvCxnSpPr>
          <p:nvPr/>
        </p:nvCxnSpPr>
        <p:spPr>
          <a:xfrm flipV="1">
            <a:off x="7442968" y="3522818"/>
            <a:ext cx="247774" cy="777145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Объект 27">
            <a:extLst>
              <a:ext uri="{FF2B5EF4-FFF2-40B4-BE49-F238E27FC236}">
                <a16:creationId xmlns:a16="http://schemas.microsoft.com/office/drawing/2014/main" id="{B9BADF98-2711-4C0E-979C-CA2782D76C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9487413"/>
              </p:ext>
            </p:extLst>
          </p:nvPr>
        </p:nvGraphicFramePr>
        <p:xfrm>
          <a:off x="8094540" y="4322744"/>
          <a:ext cx="1370135" cy="17008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4" imgW="736560" imgH="914400" progId="Equation.DSMT4">
                  <p:embed/>
                </p:oleObj>
              </mc:Choice>
              <mc:Fallback>
                <p:oleObj name="Equation" r:id="rId24" imgW="736560" imgH="914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8094540" y="4322744"/>
                        <a:ext cx="1370135" cy="17008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64932CD6-40C4-403C-91C4-379E4C4B34EC}"/>
              </a:ext>
            </a:extLst>
          </p:cNvPr>
          <p:cNvSpPr txBox="1"/>
          <p:nvPr/>
        </p:nvSpPr>
        <p:spPr>
          <a:xfrm>
            <a:off x="1312162" y="2541183"/>
            <a:ext cx="6991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Решить систему линейных уравнений</a:t>
            </a:r>
          </a:p>
        </p:txBody>
      </p:sp>
    </p:spTree>
    <p:extLst>
      <p:ext uri="{BB962C8B-B14F-4D97-AF65-F5344CB8AC3E}">
        <p14:creationId xmlns:p14="http://schemas.microsoft.com/office/powerpoint/2010/main" val="1768396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FFDE8F-365F-40EE-B65A-FC31D687D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Применение определителей для решения СЛУ</a:t>
            </a:r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8A4C5A7F-92D2-4127-B296-487BD0B406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0358550"/>
              </p:ext>
            </p:extLst>
          </p:nvPr>
        </p:nvGraphicFramePr>
        <p:xfrm>
          <a:off x="1295402" y="3715730"/>
          <a:ext cx="1824037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12520" imgH="457200" progId="Equation.DSMT4">
                  <p:embed/>
                </p:oleObj>
              </mc:Choice>
              <mc:Fallback>
                <p:oleObj name="Equation" r:id="rId2" imgW="812520" imgH="457200" progId="Equation.DSMT4">
                  <p:embed/>
                  <p:pic>
                    <p:nvPicPr>
                      <p:cNvPr id="7" name="Объект 6">
                        <a:extLst>
                          <a:ext uri="{FF2B5EF4-FFF2-40B4-BE49-F238E27FC236}">
                            <a16:creationId xmlns:a16="http://schemas.microsoft.com/office/drawing/2014/main" id="{8A4C5A7F-92D2-4127-B296-487BD0B4068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295402" y="3715730"/>
                        <a:ext cx="1824037" cy="1025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F116A57D-7051-4E7B-A7AA-356EB7F96E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0673793"/>
              </p:ext>
            </p:extLst>
          </p:nvPr>
        </p:nvGraphicFramePr>
        <p:xfrm>
          <a:off x="3227921" y="4156808"/>
          <a:ext cx="374118" cy="2640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15640" imgH="152280" progId="Equation.DSMT4">
                  <p:embed/>
                </p:oleObj>
              </mc:Choice>
              <mc:Fallback>
                <p:oleObj name="Equation" r:id="rId4" imgW="215640" imgH="152280" progId="Equation.DSMT4">
                  <p:embed/>
                  <p:pic>
                    <p:nvPicPr>
                      <p:cNvPr id="6" name="Объект 5">
                        <a:extLst>
                          <a:ext uri="{FF2B5EF4-FFF2-40B4-BE49-F238E27FC236}">
                            <a16:creationId xmlns:a16="http://schemas.microsoft.com/office/drawing/2014/main" id="{F116A57D-7051-4E7B-A7AA-356EB7F96E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27921" y="4156808"/>
                        <a:ext cx="374118" cy="2640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Объект 21">
            <a:extLst>
              <a:ext uri="{FF2B5EF4-FFF2-40B4-BE49-F238E27FC236}">
                <a16:creationId xmlns:a16="http://schemas.microsoft.com/office/drawing/2014/main" id="{A7625D25-7EEE-4434-B6B5-BA700CCF6C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4647747"/>
              </p:ext>
            </p:extLst>
          </p:nvPr>
        </p:nvGraphicFramePr>
        <p:xfrm>
          <a:off x="7170738" y="3317875"/>
          <a:ext cx="3276600" cy="172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739880" imgH="914400" progId="Equation.DSMT4">
                  <p:embed/>
                </p:oleObj>
              </mc:Choice>
              <mc:Fallback>
                <p:oleObj name="Equation" r:id="rId6" imgW="1739880" imgH="914400" progId="Equation.DSMT4">
                  <p:embed/>
                  <p:pic>
                    <p:nvPicPr>
                      <p:cNvPr id="22" name="Объект 21">
                        <a:extLst>
                          <a:ext uri="{FF2B5EF4-FFF2-40B4-BE49-F238E27FC236}">
                            <a16:creationId xmlns:a16="http://schemas.microsoft.com/office/drawing/2014/main" id="{A7625D25-7EEE-4434-B6B5-BA700CCF6CA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170738" y="3317875"/>
                        <a:ext cx="3276600" cy="1722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Объект 27">
            <a:extLst>
              <a:ext uri="{FF2B5EF4-FFF2-40B4-BE49-F238E27FC236}">
                <a16:creationId xmlns:a16="http://schemas.microsoft.com/office/drawing/2014/main" id="{B9BADF98-2711-4C0E-979C-CA2782D76C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7533425"/>
              </p:ext>
            </p:extLst>
          </p:nvPr>
        </p:nvGraphicFramePr>
        <p:xfrm>
          <a:off x="3729571" y="3416486"/>
          <a:ext cx="3070225" cy="170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650960" imgH="914400" progId="Equation.DSMT4">
                  <p:embed/>
                </p:oleObj>
              </mc:Choice>
              <mc:Fallback>
                <p:oleObj name="Equation" r:id="rId8" imgW="1650960" imgH="914400" progId="Equation.DSMT4">
                  <p:embed/>
                  <p:pic>
                    <p:nvPicPr>
                      <p:cNvPr id="28" name="Объект 27">
                        <a:extLst>
                          <a:ext uri="{FF2B5EF4-FFF2-40B4-BE49-F238E27FC236}">
                            <a16:creationId xmlns:a16="http://schemas.microsoft.com/office/drawing/2014/main" id="{B9BADF98-2711-4C0E-979C-CA2782D76C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729571" y="3416486"/>
                        <a:ext cx="3070225" cy="1700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64932CD6-40C4-403C-91C4-379E4C4B34EC}"/>
              </a:ext>
            </a:extLst>
          </p:cNvPr>
          <p:cNvSpPr txBox="1"/>
          <p:nvPr/>
        </p:nvSpPr>
        <p:spPr>
          <a:xfrm>
            <a:off x="1312162" y="2541183"/>
            <a:ext cx="6991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Решить систему линейных уравнений</a:t>
            </a:r>
          </a:p>
        </p:txBody>
      </p:sp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9D7A8F37-63AE-466F-9984-563D6A9C64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6698915"/>
              </p:ext>
            </p:extLst>
          </p:nvPr>
        </p:nvGraphicFramePr>
        <p:xfrm>
          <a:off x="1415937" y="5156186"/>
          <a:ext cx="3055440" cy="7342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638000" imgH="393480" progId="Equation.DSMT4">
                  <p:embed/>
                </p:oleObj>
              </mc:Choice>
              <mc:Fallback>
                <p:oleObj name="Equation" r:id="rId10" imgW="16380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415937" y="5156186"/>
                        <a:ext cx="3055440" cy="7342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29670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рямоугольник: скругленные углы 31">
            <a:extLst>
              <a:ext uri="{FF2B5EF4-FFF2-40B4-BE49-F238E27FC236}">
                <a16:creationId xmlns:a16="http://schemas.microsoft.com/office/drawing/2014/main" id="{7286595A-6F29-4831-8AB1-BF48C03960D2}"/>
              </a:ext>
            </a:extLst>
          </p:cNvPr>
          <p:cNvSpPr/>
          <p:nvPr/>
        </p:nvSpPr>
        <p:spPr>
          <a:xfrm>
            <a:off x="4461648" y="3415312"/>
            <a:ext cx="3396477" cy="182023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FFDE8F-365F-40EE-B65A-FC31D687D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Применение определителей для решения СЛУ</a:t>
            </a:r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8A4C5A7F-92D2-4127-B296-487BD0B406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3944815"/>
              </p:ext>
            </p:extLst>
          </p:nvPr>
        </p:nvGraphicFramePr>
        <p:xfrm>
          <a:off x="1315269" y="3807235"/>
          <a:ext cx="2508250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117440" imgH="482400" progId="Equation.DSMT4">
                  <p:embed/>
                </p:oleObj>
              </mc:Choice>
              <mc:Fallback>
                <p:oleObj name="Equation" r:id="rId2" imgW="1117440" imgH="482400" progId="Equation.DSMT4">
                  <p:embed/>
                  <p:pic>
                    <p:nvPicPr>
                      <p:cNvPr id="7" name="Объект 6">
                        <a:extLst>
                          <a:ext uri="{FF2B5EF4-FFF2-40B4-BE49-F238E27FC236}">
                            <a16:creationId xmlns:a16="http://schemas.microsoft.com/office/drawing/2014/main" id="{8A4C5A7F-92D2-4127-B296-487BD0B4068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315269" y="3807235"/>
                        <a:ext cx="2508250" cy="1082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F116A57D-7051-4E7B-A7AA-356EB7F96E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8457882"/>
              </p:ext>
            </p:extLst>
          </p:nvPr>
        </p:nvGraphicFramePr>
        <p:xfrm>
          <a:off x="3880112" y="4216527"/>
          <a:ext cx="374118" cy="2640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15640" imgH="152280" progId="Equation.DSMT4">
                  <p:embed/>
                </p:oleObj>
              </mc:Choice>
              <mc:Fallback>
                <p:oleObj name="Equation" r:id="rId4" imgW="215640" imgH="152280" progId="Equation.DSMT4">
                  <p:embed/>
                  <p:pic>
                    <p:nvPicPr>
                      <p:cNvPr id="6" name="Объект 5">
                        <a:extLst>
                          <a:ext uri="{FF2B5EF4-FFF2-40B4-BE49-F238E27FC236}">
                            <a16:creationId xmlns:a16="http://schemas.microsoft.com/office/drawing/2014/main" id="{F116A57D-7051-4E7B-A7AA-356EB7F96E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80112" y="4216527"/>
                        <a:ext cx="374118" cy="2640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Объект 21">
            <a:extLst>
              <a:ext uri="{FF2B5EF4-FFF2-40B4-BE49-F238E27FC236}">
                <a16:creationId xmlns:a16="http://schemas.microsoft.com/office/drawing/2014/main" id="{A7625D25-7EEE-4434-B6B5-BA700CCF6C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7388976"/>
              </p:ext>
            </p:extLst>
          </p:nvPr>
        </p:nvGraphicFramePr>
        <p:xfrm>
          <a:off x="6169106" y="3476322"/>
          <a:ext cx="1530350" cy="172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812520" imgH="914400" progId="Equation.DSMT4">
                  <p:embed/>
                </p:oleObj>
              </mc:Choice>
              <mc:Fallback>
                <p:oleObj name="Equation" r:id="rId6" imgW="812520" imgH="914400" progId="Equation.DSMT4">
                  <p:embed/>
                  <p:pic>
                    <p:nvPicPr>
                      <p:cNvPr id="22" name="Объект 21">
                        <a:extLst>
                          <a:ext uri="{FF2B5EF4-FFF2-40B4-BE49-F238E27FC236}">
                            <a16:creationId xmlns:a16="http://schemas.microsoft.com/office/drawing/2014/main" id="{A7625D25-7EEE-4434-B6B5-BA700CCF6CA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169106" y="3476322"/>
                        <a:ext cx="1530350" cy="1722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Объект 27">
            <a:extLst>
              <a:ext uri="{FF2B5EF4-FFF2-40B4-BE49-F238E27FC236}">
                <a16:creationId xmlns:a16="http://schemas.microsoft.com/office/drawing/2014/main" id="{B9BADF98-2711-4C0E-979C-CA2782D76C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7006747"/>
              </p:ext>
            </p:extLst>
          </p:nvPr>
        </p:nvGraphicFramePr>
        <p:xfrm>
          <a:off x="4474201" y="3471791"/>
          <a:ext cx="1487487" cy="170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799920" imgH="914400" progId="Equation.DSMT4">
                  <p:embed/>
                </p:oleObj>
              </mc:Choice>
              <mc:Fallback>
                <p:oleObj name="Equation" r:id="rId8" imgW="799920" imgH="914400" progId="Equation.DSMT4">
                  <p:embed/>
                  <p:pic>
                    <p:nvPicPr>
                      <p:cNvPr id="28" name="Объект 27">
                        <a:extLst>
                          <a:ext uri="{FF2B5EF4-FFF2-40B4-BE49-F238E27FC236}">
                            <a16:creationId xmlns:a16="http://schemas.microsoft.com/office/drawing/2014/main" id="{B9BADF98-2711-4C0E-979C-CA2782D76C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474201" y="3471791"/>
                        <a:ext cx="1487487" cy="170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64932CD6-40C4-403C-91C4-379E4C4B34EC}"/>
              </a:ext>
            </a:extLst>
          </p:cNvPr>
          <p:cNvSpPr txBox="1"/>
          <p:nvPr/>
        </p:nvSpPr>
        <p:spPr>
          <a:xfrm>
            <a:off x="1312162" y="2541183"/>
            <a:ext cx="6991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Решить систему линейных уравнений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981B963-E91A-45E7-89F8-7DDBB56C6B98}"/>
              </a:ext>
            </a:extLst>
          </p:cNvPr>
          <p:cNvSpPr/>
          <p:nvPr/>
        </p:nvSpPr>
        <p:spPr>
          <a:xfrm>
            <a:off x="8065543" y="3616362"/>
            <a:ext cx="295946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Формулы </a:t>
            </a:r>
          </a:p>
          <a:p>
            <a:pPr algn="ctr"/>
            <a:r>
              <a:rPr lang="ru-RU" sz="36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Крамера</a:t>
            </a:r>
          </a:p>
        </p:txBody>
      </p:sp>
    </p:spTree>
    <p:extLst>
      <p:ext uri="{BB962C8B-B14F-4D97-AF65-F5344CB8AC3E}">
        <p14:creationId xmlns:p14="http://schemas.microsoft.com/office/powerpoint/2010/main" val="1157898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рямоугольник: скругленные углы 31">
            <a:extLst>
              <a:ext uri="{FF2B5EF4-FFF2-40B4-BE49-F238E27FC236}">
                <a16:creationId xmlns:a16="http://schemas.microsoft.com/office/drawing/2014/main" id="{7286595A-6F29-4831-8AB1-BF48C03960D2}"/>
              </a:ext>
            </a:extLst>
          </p:cNvPr>
          <p:cNvSpPr/>
          <p:nvPr/>
        </p:nvSpPr>
        <p:spPr>
          <a:xfrm>
            <a:off x="4756951" y="3258032"/>
            <a:ext cx="6082721" cy="284713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FFDE8F-365F-40EE-B65A-FC31D687D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Применение определителей для решения СЛУ</a:t>
            </a:r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8A4C5A7F-92D2-4127-B296-487BD0B406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342250"/>
              </p:ext>
            </p:extLst>
          </p:nvPr>
        </p:nvGraphicFramePr>
        <p:xfrm>
          <a:off x="1021715" y="3947795"/>
          <a:ext cx="3278188" cy="151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536480" imgH="711000" progId="Equation.DSMT4">
                  <p:embed/>
                </p:oleObj>
              </mc:Choice>
              <mc:Fallback>
                <p:oleObj name="Equation" r:id="rId2" imgW="1536480" imgH="711000" progId="Equation.DSMT4">
                  <p:embed/>
                  <p:pic>
                    <p:nvPicPr>
                      <p:cNvPr id="7" name="Объект 6">
                        <a:extLst>
                          <a:ext uri="{FF2B5EF4-FFF2-40B4-BE49-F238E27FC236}">
                            <a16:creationId xmlns:a16="http://schemas.microsoft.com/office/drawing/2014/main" id="{8A4C5A7F-92D2-4127-B296-487BD0B4068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21715" y="3947795"/>
                        <a:ext cx="3278188" cy="1516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F116A57D-7051-4E7B-A7AA-356EB7F96E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134613"/>
              </p:ext>
            </p:extLst>
          </p:nvPr>
        </p:nvGraphicFramePr>
        <p:xfrm>
          <a:off x="4231757" y="4553870"/>
          <a:ext cx="477569" cy="337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15640" imgH="152280" progId="Equation.DSMT4">
                  <p:embed/>
                </p:oleObj>
              </mc:Choice>
              <mc:Fallback>
                <p:oleObj name="Equation" r:id="rId4" imgW="215640" imgH="152280" progId="Equation.DSMT4">
                  <p:embed/>
                  <p:pic>
                    <p:nvPicPr>
                      <p:cNvPr id="6" name="Объект 5">
                        <a:extLst>
                          <a:ext uri="{FF2B5EF4-FFF2-40B4-BE49-F238E27FC236}">
                            <a16:creationId xmlns:a16="http://schemas.microsoft.com/office/drawing/2014/main" id="{F116A57D-7051-4E7B-A7AA-356EB7F96E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31757" y="4553870"/>
                        <a:ext cx="477569" cy="3371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Объект 27">
            <a:extLst>
              <a:ext uri="{FF2B5EF4-FFF2-40B4-BE49-F238E27FC236}">
                <a16:creationId xmlns:a16="http://schemas.microsoft.com/office/drawing/2014/main" id="{B9BADF98-2711-4C0E-979C-CA2782D76C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1959167"/>
              </p:ext>
            </p:extLst>
          </p:nvPr>
        </p:nvGraphicFramePr>
        <p:xfrm>
          <a:off x="4763671" y="3422260"/>
          <a:ext cx="1960563" cy="260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054080" imgH="1396800" progId="Equation.DSMT4">
                  <p:embed/>
                </p:oleObj>
              </mc:Choice>
              <mc:Fallback>
                <p:oleObj name="Equation" r:id="rId6" imgW="1054080" imgH="1396800" progId="Equation.DSMT4">
                  <p:embed/>
                  <p:pic>
                    <p:nvPicPr>
                      <p:cNvPr id="28" name="Объект 27">
                        <a:extLst>
                          <a:ext uri="{FF2B5EF4-FFF2-40B4-BE49-F238E27FC236}">
                            <a16:creationId xmlns:a16="http://schemas.microsoft.com/office/drawing/2014/main" id="{B9BADF98-2711-4C0E-979C-CA2782D76C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63671" y="3422260"/>
                        <a:ext cx="1960563" cy="260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64932CD6-40C4-403C-91C4-379E4C4B34EC}"/>
              </a:ext>
            </a:extLst>
          </p:cNvPr>
          <p:cNvSpPr txBox="1"/>
          <p:nvPr/>
        </p:nvSpPr>
        <p:spPr>
          <a:xfrm>
            <a:off x="1312162" y="2541183"/>
            <a:ext cx="6991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Решить систему линейных уравнений</a:t>
            </a:r>
          </a:p>
        </p:txBody>
      </p:sp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673ED953-5758-4A23-AF5B-2D4E6CAF50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9238386"/>
              </p:ext>
            </p:extLst>
          </p:nvPr>
        </p:nvGraphicFramePr>
        <p:xfrm>
          <a:off x="6724234" y="3422260"/>
          <a:ext cx="1960563" cy="2598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054080" imgH="1396800" progId="Equation.DSMT4">
                  <p:embed/>
                </p:oleObj>
              </mc:Choice>
              <mc:Fallback>
                <p:oleObj name="Equation" r:id="rId8" imgW="1054080" imgH="1396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724234" y="3422260"/>
                        <a:ext cx="1960563" cy="25983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2042D431-C3D4-4814-8322-6FABD6B8392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6165398"/>
              </p:ext>
            </p:extLst>
          </p:nvPr>
        </p:nvGraphicFramePr>
        <p:xfrm>
          <a:off x="8769210" y="3429000"/>
          <a:ext cx="1938424" cy="260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041120" imgH="1396800" progId="Equation.DSMT4">
                  <p:embed/>
                </p:oleObj>
              </mc:Choice>
              <mc:Fallback>
                <p:oleObj name="Equation" r:id="rId10" imgW="1041120" imgH="1396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769210" y="3429000"/>
                        <a:ext cx="1938424" cy="260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7EFCEB2-AB1C-44FD-B662-FDD1662F3CD8}"/>
              </a:ext>
            </a:extLst>
          </p:cNvPr>
          <p:cNvSpPr/>
          <p:nvPr/>
        </p:nvSpPr>
        <p:spPr>
          <a:xfrm>
            <a:off x="6495105" y="2462994"/>
            <a:ext cx="466823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Формулы Крамера</a:t>
            </a:r>
          </a:p>
        </p:txBody>
      </p:sp>
    </p:spTree>
    <p:extLst>
      <p:ext uri="{BB962C8B-B14F-4D97-AF65-F5344CB8AC3E}">
        <p14:creationId xmlns:p14="http://schemas.microsoft.com/office/powerpoint/2010/main" val="894811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FFDE8F-365F-40EE-B65A-FC31D687D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6494" y="1293811"/>
            <a:ext cx="7339012" cy="770468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Миноры определителя третьего порядка  </a:t>
            </a:r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8A4C5A7F-92D2-4127-B296-487BD0B406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0103037"/>
              </p:ext>
            </p:extLst>
          </p:nvPr>
        </p:nvGraphicFramePr>
        <p:xfrm>
          <a:off x="1285875" y="2456379"/>
          <a:ext cx="9756775" cy="131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181480" imgH="698400" progId="Equation.DSMT4">
                  <p:embed/>
                </p:oleObj>
              </mc:Choice>
              <mc:Fallback>
                <p:oleObj name="Equation" r:id="rId2" imgW="5181480" imgH="698400" progId="Equation.DSMT4">
                  <p:embed/>
                  <p:pic>
                    <p:nvPicPr>
                      <p:cNvPr id="7" name="Объект 6">
                        <a:extLst>
                          <a:ext uri="{FF2B5EF4-FFF2-40B4-BE49-F238E27FC236}">
                            <a16:creationId xmlns:a16="http://schemas.microsoft.com/office/drawing/2014/main" id="{8A4C5A7F-92D2-4127-B296-487BD0B4068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285875" y="2456379"/>
                        <a:ext cx="9756775" cy="1314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0D3772A3-FA3C-4858-B4B8-76F6B51EDE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9270313"/>
              </p:ext>
            </p:extLst>
          </p:nvPr>
        </p:nvGraphicFramePr>
        <p:xfrm>
          <a:off x="1285875" y="3797300"/>
          <a:ext cx="9780588" cy="225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181480" imgH="1193760" progId="Equation.DSMT4">
                  <p:embed/>
                </p:oleObj>
              </mc:Choice>
              <mc:Fallback>
                <p:oleObj name="Equation" r:id="rId4" imgW="5181480" imgH="1193760" progId="Equation.DSMT4">
                  <p:embed/>
                  <p:pic>
                    <p:nvPicPr>
                      <p:cNvPr id="5" name="Объект 4">
                        <a:extLst>
                          <a:ext uri="{FF2B5EF4-FFF2-40B4-BE49-F238E27FC236}">
                            <a16:creationId xmlns:a16="http://schemas.microsoft.com/office/drawing/2014/main" id="{0D3772A3-FA3C-4858-B4B8-76F6B51EDEA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85875" y="3797300"/>
                        <a:ext cx="9780588" cy="2251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0DEFCE4B-AA3B-4812-B120-214BACF9A768}"/>
              </a:ext>
            </a:extLst>
          </p:cNvPr>
          <p:cNvCxnSpPr>
            <a:cxnSpLocks/>
          </p:cNvCxnSpPr>
          <p:nvPr/>
        </p:nvCxnSpPr>
        <p:spPr>
          <a:xfrm flipV="1">
            <a:off x="4333757" y="4062742"/>
            <a:ext cx="1491574" cy="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2D8B3750-DD8F-4E7A-814E-CA8FF044A303}"/>
              </a:ext>
            </a:extLst>
          </p:cNvPr>
          <p:cNvCxnSpPr>
            <a:cxnSpLocks/>
          </p:cNvCxnSpPr>
          <p:nvPr/>
        </p:nvCxnSpPr>
        <p:spPr>
          <a:xfrm>
            <a:off x="5089069" y="3797300"/>
            <a:ext cx="0" cy="1370542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9446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FFDE8F-365F-40EE-B65A-FC31D687D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6494" y="1293811"/>
            <a:ext cx="7339012" cy="770468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Миноры определителя третьего порядка  </a:t>
            </a:r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8A4C5A7F-92D2-4127-B296-487BD0B406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9001128"/>
              </p:ext>
            </p:extLst>
          </p:nvPr>
        </p:nvGraphicFramePr>
        <p:xfrm>
          <a:off x="1285875" y="2456379"/>
          <a:ext cx="9756775" cy="131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181480" imgH="698400" progId="Equation.DSMT4">
                  <p:embed/>
                </p:oleObj>
              </mc:Choice>
              <mc:Fallback>
                <p:oleObj name="Equation" r:id="rId2" imgW="5181480" imgH="698400" progId="Equation.DSMT4">
                  <p:embed/>
                  <p:pic>
                    <p:nvPicPr>
                      <p:cNvPr id="7" name="Объект 6">
                        <a:extLst>
                          <a:ext uri="{FF2B5EF4-FFF2-40B4-BE49-F238E27FC236}">
                            <a16:creationId xmlns:a16="http://schemas.microsoft.com/office/drawing/2014/main" id="{8A4C5A7F-92D2-4127-B296-487BD0B4068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285875" y="2456379"/>
                        <a:ext cx="9756775" cy="1314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0D3772A3-FA3C-4858-B4B8-76F6B51EDE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5279427"/>
              </p:ext>
            </p:extLst>
          </p:nvPr>
        </p:nvGraphicFramePr>
        <p:xfrm>
          <a:off x="1275689" y="3797300"/>
          <a:ext cx="9972675" cy="225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283000" imgH="1193760" progId="Equation.DSMT4">
                  <p:embed/>
                </p:oleObj>
              </mc:Choice>
              <mc:Fallback>
                <p:oleObj name="Equation" r:id="rId4" imgW="5283000" imgH="1193760" progId="Equation.DSMT4">
                  <p:embed/>
                  <p:pic>
                    <p:nvPicPr>
                      <p:cNvPr id="5" name="Объект 4">
                        <a:extLst>
                          <a:ext uri="{FF2B5EF4-FFF2-40B4-BE49-F238E27FC236}">
                            <a16:creationId xmlns:a16="http://schemas.microsoft.com/office/drawing/2014/main" id="{0D3772A3-FA3C-4858-B4B8-76F6B51EDEA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75689" y="3797300"/>
                        <a:ext cx="9972675" cy="2251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05A4F42F-2494-4229-AA69-087D49F32FFF}"/>
              </a:ext>
            </a:extLst>
          </p:cNvPr>
          <p:cNvCxnSpPr>
            <a:cxnSpLocks/>
          </p:cNvCxnSpPr>
          <p:nvPr/>
        </p:nvCxnSpPr>
        <p:spPr>
          <a:xfrm flipV="1">
            <a:off x="4333757" y="4922836"/>
            <a:ext cx="1491574" cy="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289980EB-E2B7-4C8B-94D4-E092E328244D}"/>
              </a:ext>
            </a:extLst>
          </p:cNvPr>
          <p:cNvCxnSpPr>
            <a:cxnSpLocks/>
          </p:cNvCxnSpPr>
          <p:nvPr/>
        </p:nvCxnSpPr>
        <p:spPr>
          <a:xfrm>
            <a:off x="5067182" y="3770830"/>
            <a:ext cx="0" cy="139172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632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F26CEC-98F2-4612-A982-F2B8D7821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0900" y="1174750"/>
            <a:ext cx="7067550" cy="800945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>
                <a:solidFill>
                  <a:srgbClr val="7030A0"/>
                </a:solidFill>
              </a:rPr>
              <a:t>  </a:t>
            </a:r>
            <a:r>
              <a:rPr lang="ru-RU" sz="3200" b="1" dirty="0">
                <a:solidFill>
                  <a:srgbClr val="FF0000"/>
                </a:solidFill>
              </a:rPr>
              <a:t>Алгебраическое дополнение 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D323340-7845-4F7E-B70E-94A70E95B0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799" y="2525164"/>
            <a:ext cx="8554223" cy="1094636"/>
          </a:xfrm>
          <a:prstGeom prst="rect">
            <a:avLst/>
          </a:prstGeom>
        </p:spPr>
      </p:pic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2EF0865A-9177-4CF5-8F68-915E07A923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2144056"/>
              </p:ext>
            </p:extLst>
          </p:nvPr>
        </p:nvGraphicFramePr>
        <p:xfrm>
          <a:off x="1311275" y="3619500"/>
          <a:ext cx="9859963" cy="200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4863960" imgH="990360" progId="Equation.DSMT4">
                  <p:embed/>
                </p:oleObj>
              </mc:Choice>
              <mc:Fallback>
                <p:oleObj name="Equation" r:id="rId3" imgW="4863960" imgH="990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11275" y="3619500"/>
                        <a:ext cx="9859963" cy="2008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562228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F26CEC-98F2-4612-A982-F2B8D7821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6371" y="1230311"/>
            <a:ext cx="7424321" cy="800945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>
                <a:solidFill>
                  <a:srgbClr val="FF0000"/>
                </a:solidFill>
              </a:rPr>
              <a:t>Формула для разложения определителя </a:t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по </a:t>
            </a:r>
            <a:r>
              <a:rPr lang="en-US" sz="3200" b="1" i="1" dirty="0" err="1">
                <a:solidFill>
                  <a:srgbClr val="FF0000"/>
                </a:solidFill>
              </a:rPr>
              <a:t>i</a:t>
            </a:r>
            <a:r>
              <a:rPr lang="ru-RU" sz="3200" b="1" i="1" dirty="0">
                <a:solidFill>
                  <a:srgbClr val="FF0000"/>
                </a:solidFill>
              </a:rPr>
              <a:t> </a:t>
            </a:r>
            <a:r>
              <a:rPr lang="en-US" sz="3200" b="1" dirty="0">
                <a:solidFill>
                  <a:srgbClr val="FF0000"/>
                </a:solidFill>
              </a:rPr>
              <a:t>-</a:t>
            </a:r>
            <a:r>
              <a:rPr lang="ru-RU" sz="3200" b="1" dirty="0">
                <a:solidFill>
                  <a:srgbClr val="FF0000"/>
                </a:solidFill>
              </a:rPr>
              <a:t>й строке и </a:t>
            </a:r>
            <a:r>
              <a:rPr lang="en-US" sz="3200" b="1" i="1" dirty="0">
                <a:solidFill>
                  <a:srgbClr val="FF0000"/>
                </a:solidFill>
              </a:rPr>
              <a:t>j</a:t>
            </a:r>
            <a:r>
              <a:rPr lang="ru-RU" sz="3200" b="1" i="1" dirty="0">
                <a:solidFill>
                  <a:srgbClr val="FF0000"/>
                </a:solidFill>
              </a:rPr>
              <a:t> </a:t>
            </a:r>
            <a:r>
              <a:rPr lang="en-US" sz="3200" b="1" dirty="0">
                <a:solidFill>
                  <a:srgbClr val="FF0000"/>
                </a:solidFill>
              </a:rPr>
              <a:t>-</a:t>
            </a:r>
            <a:r>
              <a:rPr lang="ru-RU" sz="3200" b="1" dirty="0" err="1">
                <a:solidFill>
                  <a:srgbClr val="FF0000"/>
                </a:solidFill>
              </a:rPr>
              <a:t>му</a:t>
            </a:r>
            <a:r>
              <a:rPr lang="ru-RU" sz="3200" b="1" dirty="0">
                <a:solidFill>
                  <a:srgbClr val="FF0000"/>
                </a:solidFill>
              </a:rPr>
              <a:t> столбцу</a:t>
            </a:r>
          </a:p>
        </p:txBody>
      </p:sp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2EF0865A-9177-4CF5-8F68-915E07A923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3778716"/>
              </p:ext>
            </p:extLst>
          </p:nvPr>
        </p:nvGraphicFramePr>
        <p:xfrm>
          <a:off x="1547813" y="2465388"/>
          <a:ext cx="9123362" cy="1443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406760" imgH="698400" progId="Equation.DSMT4">
                  <p:embed/>
                </p:oleObj>
              </mc:Choice>
              <mc:Fallback>
                <p:oleObj name="Equation" r:id="rId2" imgW="4406760" imgH="698400" progId="Equation.DSMT4">
                  <p:embed/>
                  <p:pic>
                    <p:nvPicPr>
                      <p:cNvPr id="3" name="Объект 2">
                        <a:extLst>
                          <a:ext uri="{FF2B5EF4-FFF2-40B4-BE49-F238E27FC236}">
                            <a16:creationId xmlns:a16="http://schemas.microsoft.com/office/drawing/2014/main" id="{2EF0865A-9177-4CF5-8F68-915E07A923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47813" y="2465388"/>
                        <a:ext cx="9123362" cy="1443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2CEEB671-5A57-4638-81A1-253CF5CE6E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0636365"/>
              </p:ext>
            </p:extLst>
          </p:nvPr>
        </p:nvGraphicFramePr>
        <p:xfrm>
          <a:off x="3568700" y="4057650"/>
          <a:ext cx="4338638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739880" imgH="228600" progId="Equation.DSMT4">
                  <p:embed/>
                </p:oleObj>
              </mc:Choice>
              <mc:Fallback>
                <p:oleObj name="Equation" r:id="rId4" imgW="1739880" imgH="228600" progId="Equation.DSMT4">
                  <p:embed/>
                  <p:pic>
                    <p:nvPicPr>
                      <p:cNvPr id="4" name="Объект 3">
                        <a:extLst>
                          <a:ext uri="{FF2B5EF4-FFF2-40B4-BE49-F238E27FC236}">
                            <a16:creationId xmlns:a16="http://schemas.microsoft.com/office/drawing/2014/main" id="{2CEEB671-5A57-4638-81A1-253CF5CE6E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568700" y="4057650"/>
                        <a:ext cx="4338638" cy="569913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ln w="12700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0E3D719B-6F44-4B94-B35B-6DE465ECAF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0425826"/>
              </p:ext>
            </p:extLst>
          </p:nvPr>
        </p:nvGraphicFramePr>
        <p:xfrm>
          <a:off x="3490913" y="4916488"/>
          <a:ext cx="4494212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917360" imgH="253800" progId="Equation.DSMT4">
                  <p:embed/>
                </p:oleObj>
              </mc:Choice>
              <mc:Fallback>
                <p:oleObj name="Equation" r:id="rId6" imgW="191736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490913" y="4916488"/>
                        <a:ext cx="4494212" cy="595312"/>
                      </a:xfrm>
                      <a:prstGeom prst="rect">
                        <a:avLst/>
                      </a:prstGeom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ln w="12700">
                        <a:solidFill>
                          <a:srgbClr val="0070C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861204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F26CEC-98F2-4612-A982-F2B8D7821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6371" y="1230311"/>
            <a:ext cx="7424321" cy="800945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>
                <a:solidFill>
                  <a:srgbClr val="FF0000"/>
                </a:solidFill>
              </a:rPr>
              <a:t>Формула для разложения определителя </a:t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по </a:t>
            </a:r>
            <a:r>
              <a:rPr lang="en-US" sz="3200" b="1" i="1" dirty="0" err="1">
                <a:solidFill>
                  <a:srgbClr val="FF0000"/>
                </a:solidFill>
              </a:rPr>
              <a:t>i</a:t>
            </a:r>
            <a:r>
              <a:rPr lang="ru-RU" sz="3200" b="1" i="1" dirty="0">
                <a:solidFill>
                  <a:srgbClr val="FF0000"/>
                </a:solidFill>
              </a:rPr>
              <a:t> </a:t>
            </a:r>
            <a:r>
              <a:rPr lang="en-US" sz="3200" b="1" dirty="0">
                <a:solidFill>
                  <a:srgbClr val="FF0000"/>
                </a:solidFill>
              </a:rPr>
              <a:t>-</a:t>
            </a:r>
            <a:r>
              <a:rPr lang="ru-RU" sz="3200" b="1" dirty="0">
                <a:solidFill>
                  <a:srgbClr val="FF0000"/>
                </a:solidFill>
              </a:rPr>
              <a:t>й строке и </a:t>
            </a:r>
            <a:r>
              <a:rPr lang="en-US" sz="3200" b="1" i="1" dirty="0">
                <a:solidFill>
                  <a:srgbClr val="FF0000"/>
                </a:solidFill>
              </a:rPr>
              <a:t>j</a:t>
            </a:r>
            <a:r>
              <a:rPr lang="ru-RU" sz="3200" b="1" i="1" dirty="0">
                <a:solidFill>
                  <a:srgbClr val="FF0000"/>
                </a:solidFill>
              </a:rPr>
              <a:t> </a:t>
            </a:r>
            <a:r>
              <a:rPr lang="en-US" sz="3200" b="1" dirty="0">
                <a:solidFill>
                  <a:srgbClr val="FF0000"/>
                </a:solidFill>
              </a:rPr>
              <a:t>-</a:t>
            </a:r>
            <a:r>
              <a:rPr lang="ru-RU" sz="3200" b="1" dirty="0" err="1">
                <a:solidFill>
                  <a:srgbClr val="FF0000"/>
                </a:solidFill>
              </a:rPr>
              <a:t>му</a:t>
            </a:r>
            <a:r>
              <a:rPr lang="ru-RU" sz="3200" b="1" dirty="0">
                <a:solidFill>
                  <a:srgbClr val="FF0000"/>
                </a:solidFill>
              </a:rPr>
              <a:t> столбцу</a:t>
            </a:r>
          </a:p>
        </p:txBody>
      </p:sp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2EF0865A-9177-4CF5-8F68-915E07A923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1793296"/>
              </p:ext>
            </p:extLst>
          </p:nvPr>
        </p:nvGraphicFramePr>
        <p:xfrm>
          <a:off x="1360488" y="2597150"/>
          <a:ext cx="9834562" cy="2335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117760" imgH="1218960" progId="Equation.DSMT4">
                  <p:embed/>
                </p:oleObj>
              </mc:Choice>
              <mc:Fallback>
                <p:oleObj name="Equation" r:id="rId2" imgW="5117760" imgH="1218960" progId="Equation.DSMT4">
                  <p:embed/>
                  <p:pic>
                    <p:nvPicPr>
                      <p:cNvPr id="3" name="Объект 2">
                        <a:extLst>
                          <a:ext uri="{FF2B5EF4-FFF2-40B4-BE49-F238E27FC236}">
                            <a16:creationId xmlns:a16="http://schemas.microsoft.com/office/drawing/2014/main" id="{2EF0865A-9177-4CF5-8F68-915E07A923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360488" y="2597150"/>
                        <a:ext cx="9834562" cy="2335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C23C124B-EBA3-4970-AFC8-1ABDA6EA9F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1866672"/>
              </p:ext>
            </p:extLst>
          </p:nvPr>
        </p:nvGraphicFramePr>
        <p:xfrm>
          <a:off x="6807090" y="5182636"/>
          <a:ext cx="3740408" cy="445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17360" imgH="228600" progId="Equation.DSMT4">
                  <p:embed/>
                </p:oleObj>
              </mc:Choice>
              <mc:Fallback>
                <p:oleObj name="Equation" r:id="rId4" imgW="19173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807090" y="5182636"/>
                        <a:ext cx="3740408" cy="4458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49653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432CA8-EBD6-48FE-B79B-0D941E4B4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1410758"/>
            <a:ext cx="9253728" cy="67521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Ссылки на видеоуроки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D148B684-69D5-4452-BBD0-6A4CAAEA4C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>
                <a:hlinkClick r:id="rId2"/>
              </a:rPr>
              <a:t>Видеоурок</a:t>
            </a:r>
            <a:r>
              <a:rPr lang="ru-RU" sz="2800" dirty="0"/>
              <a:t> «Определители второго порядка»</a:t>
            </a:r>
          </a:p>
          <a:p>
            <a:pPr algn="just"/>
            <a:r>
              <a:rPr lang="ru-RU" sz="2800" dirty="0">
                <a:hlinkClick r:id="rId3"/>
              </a:rPr>
              <a:t>Видеоурок</a:t>
            </a:r>
            <a:r>
              <a:rPr lang="ru-RU" sz="2800" dirty="0"/>
              <a:t> «Определители третьего порядка»</a:t>
            </a:r>
          </a:p>
          <a:p>
            <a:pPr algn="just"/>
            <a:r>
              <a:rPr lang="ru-RU" sz="2800" dirty="0">
                <a:hlinkClick r:id="rId4"/>
              </a:rPr>
              <a:t>Видеоурок</a:t>
            </a:r>
            <a:r>
              <a:rPr lang="ru-RU" sz="2800" dirty="0"/>
              <a:t> «Миноры и алгебраические дополнения»</a:t>
            </a:r>
          </a:p>
          <a:p>
            <a:pPr algn="just"/>
            <a:r>
              <a:rPr lang="ru-RU" sz="2800" dirty="0">
                <a:hlinkClick r:id="rId5"/>
              </a:rPr>
              <a:t>Видеоурок</a:t>
            </a:r>
            <a:r>
              <a:rPr lang="ru-RU" sz="2800" dirty="0"/>
              <a:t> «Метод Крамера»</a:t>
            </a:r>
          </a:p>
          <a:p>
            <a:pPr algn="just"/>
            <a:r>
              <a:rPr lang="ru-RU" sz="2800" dirty="0">
                <a:hlinkClick r:id="rId6"/>
              </a:rPr>
              <a:t>Видеоурок</a:t>
            </a:r>
            <a:r>
              <a:rPr lang="ru-RU" sz="2800" dirty="0"/>
              <a:t> «Метод Гаусса»</a:t>
            </a:r>
          </a:p>
        </p:txBody>
      </p:sp>
    </p:spTree>
    <p:extLst>
      <p:ext uri="{BB962C8B-B14F-4D97-AF65-F5344CB8AC3E}">
        <p14:creationId xmlns:p14="http://schemas.microsoft.com/office/powerpoint/2010/main" val="14142047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F26CEC-98F2-4612-A982-F2B8D7821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6371" y="1230311"/>
            <a:ext cx="7424321" cy="800945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>
                <a:solidFill>
                  <a:srgbClr val="FF0000"/>
                </a:solidFill>
              </a:rPr>
              <a:t>Формула для разложения определителя </a:t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по </a:t>
            </a:r>
            <a:r>
              <a:rPr lang="en-US" sz="3200" b="1" i="1" dirty="0" err="1">
                <a:solidFill>
                  <a:srgbClr val="FF0000"/>
                </a:solidFill>
              </a:rPr>
              <a:t>i</a:t>
            </a:r>
            <a:r>
              <a:rPr lang="ru-RU" sz="3200" b="1" i="1" dirty="0">
                <a:solidFill>
                  <a:srgbClr val="FF0000"/>
                </a:solidFill>
              </a:rPr>
              <a:t> </a:t>
            </a:r>
            <a:r>
              <a:rPr lang="en-US" sz="3200" b="1" dirty="0">
                <a:solidFill>
                  <a:srgbClr val="FF0000"/>
                </a:solidFill>
              </a:rPr>
              <a:t>-</a:t>
            </a:r>
            <a:r>
              <a:rPr lang="ru-RU" sz="3200" b="1" dirty="0">
                <a:solidFill>
                  <a:srgbClr val="FF0000"/>
                </a:solidFill>
              </a:rPr>
              <a:t>й строке и </a:t>
            </a:r>
            <a:r>
              <a:rPr lang="en-US" sz="3200" b="1" i="1" dirty="0">
                <a:solidFill>
                  <a:srgbClr val="FF0000"/>
                </a:solidFill>
              </a:rPr>
              <a:t>j</a:t>
            </a:r>
            <a:r>
              <a:rPr lang="ru-RU" sz="3200" b="1" i="1" dirty="0">
                <a:solidFill>
                  <a:srgbClr val="FF0000"/>
                </a:solidFill>
              </a:rPr>
              <a:t> </a:t>
            </a:r>
            <a:r>
              <a:rPr lang="en-US" sz="3200" b="1" dirty="0">
                <a:solidFill>
                  <a:srgbClr val="FF0000"/>
                </a:solidFill>
              </a:rPr>
              <a:t>-</a:t>
            </a:r>
            <a:r>
              <a:rPr lang="ru-RU" sz="3200" b="1" dirty="0" err="1">
                <a:solidFill>
                  <a:srgbClr val="FF0000"/>
                </a:solidFill>
              </a:rPr>
              <a:t>му</a:t>
            </a:r>
            <a:r>
              <a:rPr lang="ru-RU" sz="3200" b="1" dirty="0">
                <a:solidFill>
                  <a:srgbClr val="FF0000"/>
                </a:solidFill>
              </a:rPr>
              <a:t> столбцу</a:t>
            </a:r>
          </a:p>
        </p:txBody>
      </p:sp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2EF0865A-9177-4CF5-8F68-915E07A923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0788215"/>
              </p:ext>
            </p:extLst>
          </p:nvPr>
        </p:nvGraphicFramePr>
        <p:xfrm>
          <a:off x="1364732" y="2714129"/>
          <a:ext cx="8359623" cy="1666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555720" imgH="711000" progId="Equation.DSMT4">
                  <p:embed/>
                </p:oleObj>
              </mc:Choice>
              <mc:Fallback>
                <p:oleObj name="Equation" r:id="rId2" imgW="3555720" imgH="711000" progId="Equation.DSMT4">
                  <p:embed/>
                  <p:pic>
                    <p:nvPicPr>
                      <p:cNvPr id="3" name="Объект 2">
                        <a:extLst>
                          <a:ext uri="{FF2B5EF4-FFF2-40B4-BE49-F238E27FC236}">
                            <a16:creationId xmlns:a16="http://schemas.microsoft.com/office/drawing/2014/main" id="{2EF0865A-9177-4CF5-8F68-915E07A923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364732" y="2714129"/>
                        <a:ext cx="8359623" cy="1666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E8F7AB5A-2A50-455A-97A2-E477C25C272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9360093"/>
              </p:ext>
            </p:extLst>
          </p:nvPr>
        </p:nvGraphicFramePr>
        <p:xfrm>
          <a:off x="1406593" y="4638604"/>
          <a:ext cx="4356254" cy="48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815840" imgH="203040" progId="Equation.DSMT4">
                  <p:embed/>
                </p:oleObj>
              </mc:Choice>
              <mc:Fallback>
                <p:oleObj name="Equation" r:id="rId4" imgW="181584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06593" y="4638604"/>
                        <a:ext cx="4356254" cy="487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ED1E914D-6997-4A5D-84FA-F53A780D2788}"/>
              </a:ext>
            </a:extLst>
          </p:cNvPr>
          <p:cNvCxnSpPr/>
          <p:nvPr/>
        </p:nvCxnSpPr>
        <p:spPr>
          <a:xfrm>
            <a:off x="1552353" y="2987749"/>
            <a:ext cx="203236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87BF0CD1-7B78-4A3B-893F-0AF689FC4411}"/>
              </a:ext>
            </a:extLst>
          </p:cNvPr>
          <p:cNvCxnSpPr>
            <a:cxnSpLocks/>
          </p:cNvCxnSpPr>
          <p:nvPr/>
        </p:nvCxnSpPr>
        <p:spPr>
          <a:xfrm>
            <a:off x="1901453" y="2738938"/>
            <a:ext cx="0" cy="1641679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16E2AAD0-1E35-48AE-B68E-6CF2E35C9E59}"/>
              </a:ext>
            </a:extLst>
          </p:cNvPr>
          <p:cNvCxnSpPr>
            <a:cxnSpLocks/>
          </p:cNvCxnSpPr>
          <p:nvPr/>
        </p:nvCxnSpPr>
        <p:spPr>
          <a:xfrm>
            <a:off x="2670541" y="2781111"/>
            <a:ext cx="0" cy="1641679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86B8F0A2-DB5A-4342-8673-14AADA735CBF}"/>
              </a:ext>
            </a:extLst>
          </p:cNvPr>
          <p:cNvCxnSpPr>
            <a:cxnSpLocks/>
          </p:cNvCxnSpPr>
          <p:nvPr/>
        </p:nvCxnSpPr>
        <p:spPr>
          <a:xfrm>
            <a:off x="3354569" y="2791744"/>
            <a:ext cx="0" cy="1641679"/>
          </a:xfrm>
          <a:prstGeom prst="line">
            <a:avLst/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800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F26CEC-98F2-4612-A982-F2B8D7821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6372" y="1230311"/>
            <a:ext cx="7067550" cy="800945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>
                <a:solidFill>
                  <a:srgbClr val="7030A0"/>
                </a:solidFill>
              </a:rPr>
              <a:t> </a:t>
            </a:r>
            <a:r>
              <a:rPr lang="ru-RU" sz="3200" b="1" dirty="0">
                <a:solidFill>
                  <a:srgbClr val="FF0000"/>
                </a:solidFill>
              </a:rPr>
              <a:t>Определитель третьего порядка. Пример 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15028416-68C6-4797-A675-AD1D2FF487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1886043"/>
              </p:ext>
            </p:extLst>
          </p:nvPr>
        </p:nvGraphicFramePr>
        <p:xfrm>
          <a:off x="1011873" y="2979738"/>
          <a:ext cx="10290175" cy="291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790960" imgH="1638000" progId="Equation.DSMT4">
                  <p:embed/>
                </p:oleObj>
              </mc:Choice>
              <mc:Fallback>
                <p:oleObj name="Equation" r:id="rId2" imgW="5790960" imgH="1638000" progId="Equation.DSMT4">
                  <p:embed/>
                  <p:pic>
                    <p:nvPicPr>
                      <p:cNvPr id="4" name="Объект 3">
                        <a:extLst>
                          <a:ext uri="{FF2B5EF4-FFF2-40B4-BE49-F238E27FC236}">
                            <a16:creationId xmlns:a16="http://schemas.microsoft.com/office/drawing/2014/main" id="{15028416-68C6-4797-A675-AD1D2FF487C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11873" y="2979738"/>
                        <a:ext cx="10290175" cy="2913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4383A013-7E3A-455F-8437-C8DBE0B97204}"/>
              </a:ext>
            </a:extLst>
          </p:cNvPr>
          <p:cNvCxnSpPr/>
          <p:nvPr/>
        </p:nvCxnSpPr>
        <p:spPr>
          <a:xfrm>
            <a:off x="1600200" y="4371975"/>
            <a:ext cx="1296172" cy="100965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7D202057-E1E3-4416-8119-FA8040BEBC1F}"/>
              </a:ext>
            </a:extLst>
          </p:cNvPr>
          <p:cNvCxnSpPr>
            <a:cxnSpLocks/>
          </p:cNvCxnSpPr>
          <p:nvPr/>
        </p:nvCxnSpPr>
        <p:spPr>
          <a:xfrm>
            <a:off x="3232298" y="5066193"/>
            <a:ext cx="65921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8B4D5878-243E-435F-8848-2C595E1EA83A}"/>
              </a:ext>
            </a:extLst>
          </p:cNvPr>
          <p:cNvCxnSpPr>
            <a:cxnSpLocks/>
          </p:cNvCxnSpPr>
          <p:nvPr/>
        </p:nvCxnSpPr>
        <p:spPr>
          <a:xfrm>
            <a:off x="2265735" y="4471213"/>
            <a:ext cx="498730" cy="405587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CE55FA38-00BD-43CB-9872-6D4DC7ECA01D}"/>
              </a:ext>
            </a:extLst>
          </p:cNvPr>
          <p:cNvCxnSpPr>
            <a:cxnSpLocks/>
          </p:cNvCxnSpPr>
          <p:nvPr/>
        </p:nvCxnSpPr>
        <p:spPr>
          <a:xfrm flipH="1">
            <a:off x="1807535" y="4471213"/>
            <a:ext cx="458200" cy="73874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80CEF1FD-1D3A-4601-A353-38334370E3A9}"/>
              </a:ext>
            </a:extLst>
          </p:cNvPr>
          <p:cNvCxnSpPr>
            <a:cxnSpLocks/>
          </p:cNvCxnSpPr>
          <p:nvPr/>
        </p:nvCxnSpPr>
        <p:spPr>
          <a:xfrm flipH="1">
            <a:off x="1807535" y="4876800"/>
            <a:ext cx="956930" cy="333153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FEBA2A23-D083-4490-AFFF-576200322AE6}"/>
              </a:ext>
            </a:extLst>
          </p:cNvPr>
          <p:cNvCxnSpPr>
            <a:cxnSpLocks/>
          </p:cNvCxnSpPr>
          <p:nvPr/>
        </p:nvCxnSpPr>
        <p:spPr>
          <a:xfrm>
            <a:off x="4139610" y="5064200"/>
            <a:ext cx="878957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E488E7C2-A825-419F-8B13-38F283751ED2}"/>
              </a:ext>
            </a:extLst>
          </p:cNvPr>
          <p:cNvCxnSpPr>
            <a:cxnSpLocks/>
          </p:cNvCxnSpPr>
          <p:nvPr/>
        </p:nvCxnSpPr>
        <p:spPr>
          <a:xfrm>
            <a:off x="1807535" y="4890202"/>
            <a:ext cx="498730" cy="405587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D1BCE8D4-CFBA-4308-8805-D2F04277483D}"/>
              </a:ext>
            </a:extLst>
          </p:cNvPr>
          <p:cNvCxnSpPr>
            <a:cxnSpLocks/>
          </p:cNvCxnSpPr>
          <p:nvPr/>
        </p:nvCxnSpPr>
        <p:spPr>
          <a:xfrm flipH="1">
            <a:off x="2331688" y="4484615"/>
            <a:ext cx="482282" cy="811174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F03717DD-0BA6-43BE-8A66-C0EE71325634}"/>
              </a:ext>
            </a:extLst>
          </p:cNvPr>
          <p:cNvCxnSpPr>
            <a:cxnSpLocks/>
          </p:cNvCxnSpPr>
          <p:nvPr/>
        </p:nvCxnSpPr>
        <p:spPr>
          <a:xfrm flipH="1">
            <a:off x="1814021" y="4503498"/>
            <a:ext cx="989316" cy="378841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229BA531-35C4-4076-A4D5-03202D34B9BD}"/>
              </a:ext>
            </a:extLst>
          </p:cNvPr>
          <p:cNvCxnSpPr>
            <a:cxnSpLocks/>
          </p:cNvCxnSpPr>
          <p:nvPr/>
        </p:nvCxnSpPr>
        <p:spPr>
          <a:xfrm flipV="1">
            <a:off x="1600200" y="4440507"/>
            <a:ext cx="1316222" cy="941118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id="{9D2E0745-50F9-4195-8203-18D57C636D5B}"/>
              </a:ext>
            </a:extLst>
          </p:cNvPr>
          <p:cNvCxnSpPr>
            <a:cxnSpLocks/>
          </p:cNvCxnSpPr>
          <p:nvPr/>
        </p:nvCxnSpPr>
        <p:spPr>
          <a:xfrm>
            <a:off x="7442791" y="5061098"/>
            <a:ext cx="818707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4896FA36-7449-497C-B150-35F289A694FA}"/>
              </a:ext>
            </a:extLst>
          </p:cNvPr>
          <p:cNvCxnSpPr>
            <a:cxnSpLocks/>
          </p:cNvCxnSpPr>
          <p:nvPr/>
        </p:nvCxnSpPr>
        <p:spPr>
          <a:xfrm flipV="1">
            <a:off x="5321301" y="5054009"/>
            <a:ext cx="1557964" cy="1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>
            <a:extLst>
              <a:ext uri="{FF2B5EF4-FFF2-40B4-BE49-F238E27FC236}">
                <a16:creationId xmlns:a16="http://schemas.microsoft.com/office/drawing/2014/main" id="{AFFD4124-9D37-4541-B842-65989249C062}"/>
              </a:ext>
            </a:extLst>
          </p:cNvPr>
          <p:cNvCxnSpPr>
            <a:cxnSpLocks/>
          </p:cNvCxnSpPr>
          <p:nvPr/>
        </p:nvCxnSpPr>
        <p:spPr>
          <a:xfrm flipV="1">
            <a:off x="1828550" y="4454309"/>
            <a:ext cx="457450" cy="44381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>
            <a:extLst>
              <a:ext uri="{FF2B5EF4-FFF2-40B4-BE49-F238E27FC236}">
                <a16:creationId xmlns:a16="http://schemas.microsoft.com/office/drawing/2014/main" id="{0A0399A8-E1C8-499F-BA5F-81A1C9E923B1}"/>
              </a:ext>
            </a:extLst>
          </p:cNvPr>
          <p:cNvCxnSpPr>
            <a:cxnSpLocks/>
          </p:cNvCxnSpPr>
          <p:nvPr/>
        </p:nvCxnSpPr>
        <p:spPr>
          <a:xfrm>
            <a:off x="2258311" y="4476163"/>
            <a:ext cx="495340" cy="811763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id="{99FBFDAC-4276-4AD6-9101-2039524C961F}"/>
              </a:ext>
            </a:extLst>
          </p:cNvPr>
          <p:cNvCxnSpPr>
            <a:cxnSpLocks/>
          </p:cNvCxnSpPr>
          <p:nvPr/>
        </p:nvCxnSpPr>
        <p:spPr>
          <a:xfrm>
            <a:off x="1842168" y="4913045"/>
            <a:ext cx="922297" cy="342596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>
            <a:extLst>
              <a:ext uri="{FF2B5EF4-FFF2-40B4-BE49-F238E27FC236}">
                <a16:creationId xmlns:a16="http://schemas.microsoft.com/office/drawing/2014/main" id="{FB9294BB-87D2-417D-8C11-E53A5E77F5A8}"/>
              </a:ext>
            </a:extLst>
          </p:cNvPr>
          <p:cNvCxnSpPr>
            <a:cxnSpLocks/>
          </p:cNvCxnSpPr>
          <p:nvPr/>
        </p:nvCxnSpPr>
        <p:spPr>
          <a:xfrm flipV="1">
            <a:off x="8561677" y="5082363"/>
            <a:ext cx="1113951" cy="1981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>
            <a:extLst>
              <a:ext uri="{FF2B5EF4-FFF2-40B4-BE49-F238E27FC236}">
                <a16:creationId xmlns:a16="http://schemas.microsoft.com/office/drawing/2014/main" id="{9919C847-33F2-4CC3-8C35-C9592A22EF41}"/>
              </a:ext>
            </a:extLst>
          </p:cNvPr>
          <p:cNvCxnSpPr>
            <a:cxnSpLocks/>
          </p:cNvCxnSpPr>
          <p:nvPr/>
        </p:nvCxnSpPr>
        <p:spPr>
          <a:xfrm flipV="1">
            <a:off x="2332177" y="4883501"/>
            <a:ext cx="457450" cy="44381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>
            <a:extLst>
              <a:ext uri="{FF2B5EF4-FFF2-40B4-BE49-F238E27FC236}">
                <a16:creationId xmlns:a16="http://schemas.microsoft.com/office/drawing/2014/main" id="{EBD6967D-632F-4B27-8D98-121B78F615AB}"/>
              </a:ext>
            </a:extLst>
          </p:cNvPr>
          <p:cNvCxnSpPr>
            <a:cxnSpLocks/>
          </p:cNvCxnSpPr>
          <p:nvPr/>
        </p:nvCxnSpPr>
        <p:spPr>
          <a:xfrm flipH="1" flipV="1">
            <a:off x="1778045" y="4503498"/>
            <a:ext cx="992702" cy="380819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>
            <a:extLst>
              <a:ext uri="{FF2B5EF4-FFF2-40B4-BE49-F238E27FC236}">
                <a16:creationId xmlns:a16="http://schemas.microsoft.com/office/drawing/2014/main" id="{DD2AB1FF-7029-4877-9A83-795B66A28D1D}"/>
              </a:ext>
            </a:extLst>
          </p:cNvPr>
          <p:cNvCxnSpPr>
            <a:cxnSpLocks/>
          </p:cNvCxnSpPr>
          <p:nvPr/>
        </p:nvCxnSpPr>
        <p:spPr>
          <a:xfrm>
            <a:off x="1814021" y="4497613"/>
            <a:ext cx="513566" cy="820989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>
            <a:extLst>
              <a:ext uri="{FF2B5EF4-FFF2-40B4-BE49-F238E27FC236}">
                <a16:creationId xmlns:a16="http://schemas.microsoft.com/office/drawing/2014/main" id="{B55BE356-B46E-4F52-B05A-BFA654A0BC2F}"/>
              </a:ext>
            </a:extLst>
          </p:cNvPr>
          <p:cNvCxnSpPr>
            <a:cxnSpLocks/>
          </p:cNvCxnSpPr>
          <p:nvPr/>
        </p:nvCxnSpPr>
        <p:spPr>
          <a:xfrm flipV="1">
            <a:off x="10018833" y="5082363"/>
            <a:ext cx="1031432" cy="3128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0541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432CA8-EBD6-48FE-B79B-0D941E4B4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867833"/>
            <a:ext cx="9253728" cy="67521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Определение матрицы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D148B684-69D5-4452-BBD0-6A4CAAEA4C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ru-RU" dirty="0"/>
          </a:p>
          <a:p>
            <a:pPr algn="just"/>
            <a:endParaRPr lang="ru-RU" dirty="0"/>
          </a:p>
          <a:p>
            <a:pPr marL="0" indent="0" algn="just">
              <a:buNone/>
            </a:pPr>
            <a:r>
              <a:rPr lang="ru-RU" dirty="0"/>
              <a:t>  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0751323-438E-4D03-AEB6-EBE026F5D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414" y="1543051"/>
            <a:ext cx="9253728" cy="429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765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0415B2-DD9E-48B0-86F2-1DD4753C5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4349" y="1498587"/>
            <a:ext cx="2868611" cy="461665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Виды матриц</a:t>
            </a:r>
          </a:p>
        </p:txBody>
      </p:sp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0A00F467-ADF9-464A-AE42-AB13D513A5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4779269"/>
              </p:ext>
            </p:extLst>
          </p:nvPr>
        </p:nvGraphicFramePr>
        <p:xfrm>
          <a:off x="3852863" y="2528888"/>
          <a:ext cx="1628775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49160" imgH="203040" progId="Equation.DSMT4">
                  <p:embed/>
                </p:oleObj>
              </mc:Choice>
              <mc:Fallback>
                <p:oleObj name="Equation" r:id="rId2" imgW="7491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852863" y="2528888"/>
                        <a:ext cx="1628775" cy="441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2F53D73B-652F-45DB-B159-A57F461DF8C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8247015"/>
              </p:ext>
            </p:extLst>
          </p:nvPr>
        </p:nvGraphicFramePr>
        <p:xfrm>
          <a:off x="3971924" y="2954867"/>
          <a:ext cx="666751" cy="13828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42720" imgH="711000" progId="Equation.DSMT4">
                  <p:embed/>
                </p:oleObj>
              </mc:Choice>
              <mc:Fallback>
                <p:oleObj name="Equation" r:id="rId4" imgW="342720" imgH="71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71924" y="2954867"/>
                        <a:ext cx="666751" cy="13828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AF38358D-0D50-4AA3-B44C-6F4CD40C67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4759074"/>
              </p:ext>
            </p:extLst>
          </p:nvPr>
        </p:nvGraphicFramePr>
        <p:xfrm>
          <a:off x="3495674" y="4375858"/>
          <a:ext cx="1657350" cy="1364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863280" imgH="711000" progId="Equation.DSMT4">
                  <p:embed/>
                </p:oleObj>
              </mc:Choice>
              <mc:Fallback>
                <p:oleObj name="Equation" r:id="rId6" imgW="863280" imgH="71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495674" y="4375858"/>
                        <a:ext cx="1657350" cy="13648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CCED4088-5F17-4823-B59E-547A2805B5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9685716"/>
              </p:ext>
            </p:extLst>
          </p:nvPr>
        </p:nvGraphicFramePr>
        <p:xfrm>
          <a:off x="8702675" y="2490788"/>
          <a:ext cx="1882775" cy="138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965160" imgH="711000" progId="Equation.DSMT4">
                  <p:embed/>
                </p:oleObj>
              </mc:Choice>
              <mc:Fallback>
                <p:oleObj name="Equation" r:id="rId8" imgW="965160" imgH="71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702675" y="2490788"/>
                        <a:ext cx="1882775" cy="1387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6C9C4AB2-F304-4F7D-B1F1-C6B34BF593C9}"/>
              </a:ext>
            </a:extLst>
          </p:cNvPr>
          <p:cNvSpPr txBox="1"/>
          <p:nvPr/>
        </p:nvSpPr>
        <p:spPr>
          <a:xfrm>
            <a:off x="1390649" y="2495551"/>
            <a:ext cx="2581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1. Вектор-строка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C14D7F-7D8B-489F-886E-CB881B68E259}"/>
              </a:ext>
            </a:extLst>
          </p:cNvPr>
          <p:cNvSpPr txBox="1"/>
          <p:nvPr/>
        </p:nvSpPr>
        <p:spPr>
          <a:xfrm>
            <a:off x="1371599" y="3368146"/>
            <a:ext cx="2714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2. Вектор-столбец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B014B1D-3D79-43D0-952B-905D7F71F061}"/>
              </a:ext>
            </a:extLst>
          </p:cNvPr>
          <p:cNvSpPr txBox="1"/>
          <p:nvPr/>
        </p:nvSpPr>
        <p:spPr>
          <a:xfrm>
            <a:off x="1371599" y="4319662"/>
            <a:ext cx="23336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3. Квадратная </a:t>
            </a:r>
          </a:p>
          <a:p>
            <a:r>
              <a:rPr lang="ru-RU" sz="2400" b="1" dirty="0"/>
              <a:t>	матрица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C6D1DE-79D6-4C3C-9975-636A641305DC}"/>
              </a:ext>
            </a:extLst>
          </p:cNvPr>
          <p:cNvSpPr txBox="1"/>
          <p:nvPr/>
        </p:nvSpPr>
        <p:spPr>
          <a:xfrm>
            <a:off x="6753227" y="2506896"/>
            <a:ext cx="3495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4. Единичная </a:t>
            </a:r>
          </a:p>
          <a:p>
            <a:r>
              <a:rPr lang="ru-RU" sz="2400" b="1" dirty="0"/>
              <a:t>	матрица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3F5EA8-8441-4230-A4A4-ECA0C377FB7D}"/>
              </a:ext>
            </a:extLst>
          </p:cNvPr>
          <p:cNvSpPr txBox="1"/>
          <p:nvPr/>
        </p:nvSpPr>
        <p:spPr>
          <a:xfrm>
            <a:off x="6761963" y="4150873"/>
            <a:ext cx="3495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5. Диагональная </a:t>
            </a:r>
          </a:p>
          <a:p>
            <a:r>
              <a:rPr lang="ru-RU" sz="2400" b="1" dirty="0"/>
              <a:t>	матрица</a:t>
            </a:r>
          </a:p>
        </p:txBody>
      </p:sp>
      <p:graphicFrame>
        <p:nvGraphicFramePr>
          <p:cNvPr id="15" name="Объект 14">
            <a:extLst>
              <a:ext uri="{FF2B5EF4-FFF2-40B4-BE49-F238E27FC236}">
                <a16:creationId xmlns:a16="http://schemas.microsoft.com/office/drawing/2014/main" id="{B342A445-6F17-41A2-BD10-F99C5EB274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9375879"/>
              </p:ext>
            </p:extLst>
          </p:nvPr>
        </p:nvGraphicFramePr>
        <p:xfrm>
          <a:off x="9288463" y="4219204"/>
          <a:ext cx="1511113" cy="1364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787320" imgH="711000" progId="Equation.DSMT4">
                  <p:embed/>
                </p:oleObj>
              </mc:Choice>
              <mc:Fallback>
                <p:oleObj name="Equation" r:id="rId10" imgW="787320" imgH="71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9288463" y="4219204"/>
                        <a:ext cx="1511113" cy="13648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43043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0415B2-DD9E-48B0-86F2-1DD4753C5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1925" y="1430649"/>
            <a:ext cx="3809998" cy="513293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Виды матриц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AF38358D-0D50-4AA3-B44C-6F4CD40C67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4268641"/>
              </p:ext>
            </p:extLst>
          </p:nvPr>
        </p:nvGraphicFramePr>
        <p:xfrm>
          <a:off x="4889500" y="4298950"/>
          <a:ext cx="1633538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50680" imgH="711000" progId="Equation.DSMT4">
                  <p:embed/>
                </p:oleObj>
              </mc:Choice>
              <mc:Fallback>
                <p:oleObj name="Equation" r:id="rId2" imgW="850680" imgH="711000" progId="Equation.DSMT4">
                  <p:embed/>
                  <p:pic>
                    <p:nvPicPr>
                      <p:cNvPr id="6" name="Объект 5">
                        <a:extLst>
                          <a:ext uri="{FF2B5EF4-FFF2-40B4-BE49-F238E27FC236}">
                            <a16:creationId xmlns:a16="http://schemas.microsoft.com/office/drawing/2014/main" id="{AF38358D-0D50-4AA3-B44C-6F4CD40C67C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889500" y="4298950"/>
                        <a:ext cx="1633538" cy="1365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6C9C4AB2-F304-4F7D-B1F1-C6B34BF593C9}"/>
              </a:ext>
            </a:extLst>
          </p:cNvPr>
          <p:cNvSpPr txBox="1"/>
          <p:nvPr/>
        </p:nvSpPr>
        <p:spPr>
          <a:xfrm>
            <a:off x="1390649" y="2495551"/>
            <a:ext cx="25812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6. Нулевая 	матрица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B014B1D-3D79-43D0-952B-905D7F71F061}"/>
              </a:ext>
            </a:extLst>
          </p:cNvPr>
          <p:cNvSpPr txBox="1"/>
          <p:nvPr/>
        </p:nvSpPr>
        <p:spPr>
          <a:xfrm>
            <a:off x="1419224" y="4299432"/>
            <a:ext cx="3495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7. Треугольная матрица 	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7953B658-DAC6-4BCC-834C-DF99CC36C7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1728062"/>
              </p:ext>
            </p:extLst>
          </p:nvPr>
        </p:nvGraphicFramePr>
        <p:xfrm>
          <a:off x="3297238" y="2459038"/>
          <a:ext cx="1911350" cy="1446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39600" imgH="711000" progId="Equation.DSMT4">
                  <p:embed/>
                </p:oleObj>
              </mc:Choice>
              <mc:Fallback>
                <p:oleObj name="Equation" r:id="rId4" imgW="939600" imgH="71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97238" y="2459038"/>
                        <a:ext cx="1911350" cy="1446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47593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62010395-3DB0-4BD2-9647-37129BA86103}"/>
              </a:ext>
            </a:extLst>
          </p:cNvPr>
          <p:cNvCxnSpPr>
            <a:cxnSpLocks/>
          </p:cNvCxnSpPr>
          <p:nvPr/>
        </p:nvCxnSpPr>
        <p:spPr>
          <a:xfrm>
            <a:off x="3692525" y="5521884"/>
            <a:ext cx="965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7E94759F-65ED-47F5-8F04-0ACEC4FD2AB6}"/>
              </a:ext>
            </a:extLst>
          </p:cNvPr>
          <p:cNvCxnSpPr>
            <a:cxnSpLocks/>
          </p:cNvCxnSpPr>
          <p:nvPr/>
        </p:nvCxnSpPr>
        <p:spPr>
          <a:xfrm>
            <a:off x="4673600" y="4237317"/>
            <a:ext cx="965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AE8CB70F-49DE-48D7-8DBE-E456985EB133}"/>
              </a:ext>
            </a:extLst>
          </p:cNvPr>
          <p:cNvCxnSpPr>
            <a:cxnSpLocks/>
          </p:cNvCxnSpPr>
          <p:nvPr/>
        </p:nvCxnSpPr>
        <p:spPr>
          <a:xfrm flipV="1">
            <a:off x="1552575" y="3489605"/>
            <a:ext cx="1333500" cy="95857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D7F661E2-44A3-49F3-B38E-922C69D0ABF4}"/>
              </a:ext>
            </a:extLst>
          </p:cNvPr>
          <p:cNvCxnSpPr>
            <a:cxnSpLocks/>
          </p:cNvCxnSpPr>
          <p:nvPr/>
        </p:nvCxnSpPr>
        <p:spPr>
          <a:xfrm>
            <a:off x="1390652" y="4769819"/>
            <a:ext cx="1095373" cy="99280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92672DE8-DC61-4DD8-A4D4-AB4EAAC62E2B}"/>
              </a:ext>
            </a:extLst>
          </p:cNvPr>
          <p:cNvCxnSpPr>
            <a:cxnSpLocks/>
          </p:cNvCxnSpPr>
          <p:nvPr/>
        </p:nvCxnSpPr>
        <p:spPr>
          <a:xfrm>
            <a:off x="1524000" y="3429000"/>
            <a:ext cx="1390650" cy="107501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FFDE8F-365F-40EE-B65A-FC31D687D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Определитель второго порядка</a:t>
            </a: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D007DF81-9549-463A-BA09-23DA446127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6685704"/>
              </p:ext>
            </p:extLst>
          </p:nvPr>
        </p:nvGraphicFramePr>
        <p:xfrm>
          <a:off x="1447800" y="3316303"/>
          <a:ext cx="4273550" cy="1194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26920" imgH="482400" progId="Equation.DSMT4">
                  <p:embed/>
                </p:oleObj>
              </mc:Choice>
              <mc:Fallback>
                <p:oleObj name="Equation" r:id="rId2" imgW="172692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447800" y="3316303"/>
                        <a:ext cx="4273550" cy="1194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1F718936-902B-4327-B9E8-C6DACB8A91A8}"/>
              </a:ext>
            </a:extLst>
          </p:cNvPr>
          <p:cNvCxnSpPr>
            <a:cxnSpLocks/>
          </p:cNvCxnSpPr>
          <p:nvPr/>
        </p:nvCxnSpPr>
        <p:spPr>
          <a:xfrm>
            <a:off x="3376613" y="4237317"/>
            <a:ext cx="90011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aphicFrame>
        <p:nvGraphicFramePr>
          <p:cNvPr id="18" name="Объект 17">
            <a:extLst>
              <a:ext uri="{FF2B5EF4-FFF2-40B4-BE49-F238E27FC236}">
                <a16:creationId xmlns:a16="http://schemas.microsoft.com/office/drawing/2014/main" id="{FDA02486-E89E-483D-87E7-98B3CCDDE7D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8507154"/>
              </p:ext>
            </p:extLst>
          </p:nvPr>
        </p:nvGraphicFramePr>
        <p:xfrm>
          <a:off x="1399381" y="4723802"/>
          <a:ext cx="4854575" cy="11061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006280" imgH="457200" progId="Equation.DSMT4">
                  <p:embed/>
                </p:oleObj>
              </mc:Choice>
              <mc:Fallback>
                <p:oleObj name="Equation" r:id="rId4" imgW="200628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99381" y="4723802"/>
                        <a:ext cx="4854575" cy="11061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7DE4FEF1-F77D-4467-9326-4420EB120943}"/>
              </a:ext>
            </a:extLst>
          </p:cNvPr>
          <p:cNvCxnSpPr>
            <a:cxnSpLocks/>
          </p:cNvCxnSpPr>
          <p:nvPr/>
        </p:nvCxnSpPr>
        <p:spPr>
          <a:xfrm flipV="1">
            <a:off x="1447800" y="4769819"/>
            <a:ext cx="1038225" cy="88803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76641D00-E12D-44B5-AC22-C6A1BF08AD29}"/>
              </a:ext>
            </a:extLst>
          </p:cNvPr>
          <p:cNvCxnSpPr>
            <a:cxnSpLocks/>
          </p:cNvCxnSpPr>
          <p:nvPr/>
        </p:nvCxnSpPr>
        <p:spPr>
          <a:xfrm>
            <a:off x="2733676" y="5513667"/>
            <a:ext cx="72389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FA37B685-5389-4890-947B-7DE7D5B8A0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0986999"/>
              </p:ext>
            </p:extLst>
          </p:nvPr>
        </p:nvGraphicFramePr>
        <p:xfrm>
          <a:off x="1390652" y="2478439"/>
          <a:ext cx="9601196" cy="8838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244840" imgH="482400" progId="Equation.DSMT4">
                  <p:embed/>
                </p:oleObj>
              </mc:Choice>
              <mc:Fallback>
                <p:oleObj name="Equation" r:id="rId6" imgW="524484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390652" y="2478439"/>
                        <a:ext cx="9601196" cy="8838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73956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F09CBFB9-056B-4585-AE72-AA4F7AC45289}"/>
              </a:ext>
            </a:extLst>
          </p:cNvPr>
          <p:cNvCxnSpPr/>
          <p:nvPr/>
        </p:nvCxnSpPr>
        <p:spPr>
          <a:xfrm>
            <a:off x="2286000" y="4412512"/>
            <a:ext cx="616688" cy="43593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FB5ED005-2690-4175-879B-18D59D78A97F}"/>
              </a:ext>
            </a:extLst>
          </p:cNvPr>
          <p:cNvCxnSpPr>
            <a:cxnSpLocks/>
          </p:cNvCxnSpPr>
          <p:nvPr/>
        </p:nvCxnSpPr>
        <p:spPr>
          <a:xfrm>
            <a:off x="1423464" y="4299443"/>
            <a:ext cx="1624536" cy="111075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FFDE8F-365F-40EE-B65A-FC31D687D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Определитель третьего порядка</a:t>
            </a:r>
          </a:p>
        </p:txBody>
      </p:sp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9FC9F3F5-B2A4-4F51-A5D3-A8125EBD08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9959698"/>
              </p:ext>
            </p:extLst>
          </p:nvPr>
        </p:nvGraphicFramePr>
        <p:xfrm>
          <a:off x="1295402" y="4131154"/>
          <a:ext cx="2311202" cy="1362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06360" imgH="711000" progId="Equation.DSMT4">
                  <p:embed/>
                </p:oleObj>
              </mc:Choice>
              <mc:Fallback>
                <p:oleObj name="Equation" r:id="rId2" imgW="1206360" imgH="71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295402" y="4131154"/>
                        <a:ext cx="2311202" cy="13623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DE681591-9B42-48D8-88E8-2C13EA1570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073783"/>
              </p:ext>
            </p:extLst>
          </p:nvPr>
        </p:nvGraphicFramePr>
        <p:xfrm>
          <a:off x="3435350" y="4570413"/>
          <a:ext cx="4279900" cy="4348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247840" imgH="228600" progId="Equation.DSMT4">
                  <p:embed/>
                </p:oleObj>
              </mc:Choice>
              <mc:Fallback>
                <p:oleObj name="Equation" r:id="rId4" imgW="22478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35350" y="4570413"/>
                        <a:ext cx="4279900" cy="4348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5AD13346-0A18-41A9-923B-403EEB8A04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9731015"/>
              </p:ext>
            </p:extLst>
          </p:nvPr>
        </p:nvGraphicFramePr>
        <p:xfrm>
          <a:off x="5546725" y="5084762"/>
          <a:ext cx="4526486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387520" imgH="228600" progId="Equation.DSMT4">
                  <p:embed/>
                </p:oleObj>
              </mc:Choice>
              <mc:Fallback>
                <p:oleObj name="Equation" r:id="rId6" imgW="238752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546725" y="5084762"/>
                        <a:ext cx="4526486" cy="433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CB43D011-1CEA-416A-8DF3-6AEA8EA94B59}"/>
              </a:ext>
            </a:extLst>
          </p:cNvPr>
          <p:cNvCxnSpPr>
            <a:cxnSpLocks/>
          </p:cNvCxnSpPr>
          <p:nvPr/>
        </p:nvCxnSpPr>
        <p:spPr>
          <a:xfrm flipV="1">
            <a:off x="1552353" y="4854821"/>
            <a:ext cx="1350335" cy="44663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173D1BAD-628C-4925-86C9-BCC57CD7FFF3}"/>
              </a:ext>
            </a:extLst>
          </p:cNvPr>
          <p:cNvCxnSpPr>
            <a:cxnSpLocks/>
          </p:cNvCxnSpPr>
          <p:nvPr/>
        </p:nvCxnSpPr>
        <p:spPr>
          <a:xfrm flipV="1">
            <a:off x="1565127" y="4412512"/>
            <a:ext cx="720873" cy="87152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7D3458BB-7AE6-412C-9CCC-9073F345FE3D}"/>
              </a:ext>
            </a:extLst>
          </p:cNvPr>
          <p:cNvCxnSpPr>
            <a:cxnSpLocks/>
          </p:cNvCxnSpPr>
          <p:nvPr/>
        </p:nvCxnSpPr>
        <p:spPr>
          <a:xfrm flipV="1">
            <a:off x="1623606" y="4410350"/>
            <a:ext cx="1350335" cy="44663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31B9F705-B368-4BDE-92A7-414941BDCEB7}"/>
              </a:ext>
            </a:extLst>
          </p:cNvPr>
          <p:cNvCxnSpPr>
            <a:cxnSpLocks/>
          </p:cNvCxnSpPr>
          <p:nvPr/>
        </p:nvCxnSpPr>
        <p:spPr>
          <a:xfrm flipV="1">
            <a:off x="2286000" y="4391157"/>
            <a:ext cx="694358" cy="91029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3ED689C9-D03C-4B93-8C55-1CB06B9BE865}"/>
              </a:ext>
            </a:extLst>
          </p:cNvPr>
          <p:cNvCxnSpPr>
            <a:cxnSpLocks/>
          </p:cNvCxnSpPr>
          <p:nvPr/>
        </p:nvCxnSpPr>
        <p:spPr>
          <a:xfrm>
            <a:off x="1595725" y="4812350"/>
            <a:ext cx="703048" cy="48910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A7D7ABB8-5A1C-4B4D-BD52-3C96218B9629}"/>
              </a:ext>
            </a:extLst>
          </p:cNvPr>
          <p:cNvCxnSpPr>
            <a:cxnSpLocks/>
          </p:cNvCxnSpPr>
          <p:nvPr/>
        </p:nvCxnSpPr>
        <p:spPr>
          <a:xfrm>
            <a:off x="3606604" y="5005252"/>
            <a:ext cx="107017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A1FE02CC-3162-497E-8C3A-9E4C0925A1C4}"/>
              </a:ext>
            </a:extLst>
          </p:cNvPr>
          <p:cNvCxnSpPr>
            <a:cxnSpLocks/>
          </p:cNvCxnSpPr>
          <p:nvPr/>
        </p:nvCxnSpPr>
        <p:spPr>
          <a:xfrm>
            <a:off x="4959154" y="5005252"/>
            <a:ext cx="107017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37687950-C5D6-4D40-98E3-C898E8C694C7}"/>
              </a:ext>
            </a:extLst>
          </p:cNvPr>
          <p:cNvCxnSpPr>
            <a:cxnSpLocks/>
          </p:cNvCxnSpPr>
          <p:nvPr/>
        </p:nvCxnSpPr>
        <p:spPr>
          <a:xfrm>
            <a:off x="6311704" y="5005252"/>
            <a:ext cx="107017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489E39C1-DE93-4A34-8FF7-8031A86BB3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6162561"/>
              </p:ext>
            </p:extLst>
          </p:nvPr>
        </p:nvGraphicFramePr>
        <p:xfrm>
          <a:off x="1295402" y="2643516"/>
          <a:ext cx="9561849" cy="12114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5613120" imgH="711000" progId="Equation.DSMT4">
                  <p:embed/>
                </p:oleObj>
              </mc:Choice>
              <mc:Fallback>
                <p:oleObj name="Equation" r:id="rId8" imgW="5613120" imgH="71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295402" y="2643516"/>
                        <a:ext cx="9561849" cy="12114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81725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F09CBFB9-056B-4585-AE72-AA4F7AC45289}"/>
              </a:ext>
            </a:extLst>
          </p:cNvPr>
          <p:cNvCxnSpPr>
            <a:cxnSpLocks/>
          </p:cNvCxnSpPr>
          <p:nvPr/>
        </p:nvCxnSpPr>
        <p:spPr>
          <a:xfrm>
            <a:off x="1596282" y="4865520"/>
            <a:ext cx="1384076" cy="470347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FB5ED005-2690-4175-879B-18D59D78A97F}"/>
              </a:ext>
            </a:extLst>
          </p:cNvPr>
          <p:cNvCxnSpPr>
            <a:cxnSpLocks/>
          </p:cNvCxnSpPr>
          <p:nvPr/>
        </p:nvCxnSpPr>
        <p:spPr>
          <a:xfrm flipV="1">
            <a:off x="1565127" y="4467225"/>
            <a:ext cx="1415231" cy="857857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FFDE8F-365F-40EE-B65A-FC31D687D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Определитель третьего порядка</a:t>
            </a:r>
          </a:p>
        </p:txBody>
      </p:sp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9FC9F3F5-B2A4-4F51-A5D3-A8125EBD08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0163885"/>
              </p:ext>
            </p:extLst>
          </p:nvPr>
        </p:nvGraphicFramePr>
        <p:xfrm>
          <a:off x="1341637" y="4186381"/>
          <a:ext cx="2311202" cy="1362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06360" imgH="711000" progId="Equation.DSMT4">
                  <p:embed/>
                </p:oleObj>
              </mc:Choice>
              <mc:Fallback>
                <p:oleObj name="Equation" r:id="rId2" imgW="1206360" imgH="711000" progId="Equation.DSMT4">
                  <p:embed/>
                  <p:pic>
                    <p:nvPicPr>
                      <p:cNvPr id="3" name="Объект 2">
                        <a:extLst>
                          <a:ext uri="{FF2B5EF4-FFF2-40B4-BE49-F238E27FC236}">
                            <a16:creationId xmlns:a16="http://schemas.microsoft.com/office/drawing/2014/main" id="{9FC9F3F5-B2A4-4F51-A5D3-A8125EBD082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341637" y="4186381"/>
                        <a:ext cx="2311202" cy="13623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DE681591-9B42-48D8-88E8-2C13EA1570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9937460"/>
              </p:ext>
            </p:extLst>
          </p:nvPr>
        </p:nvGraphicFramePr>
        <p:xfrm>
          <a:off x="3435350" y="4570413"/>
          <a:ext cx="4279900" cy="4348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247840" imgH="228600" progId="Equation.DSMT4">
                  <p:embed/>
                </p:oleObj>
              </mc:Choice>
              <mc:Fallback>
                <p:oleObj name="Equation" r:id="rId4" imgW="2247840" imgH="228600" progId="Equation.DSMT4">
                  <p:embed/>
                  <p:pic>
                    <p:nvPicPr>
                      <p:cNvPr id="4" name="Объект 3">
                        <a:extLst>
                          <a:ext uri="{FF2B5EF4-FFF2-40B4-BE49-F238E27FC236}">
                            <a16:creationId xmlns:a16="http://schemas.microsoft.com/office/drawing/2014/main" id="{DE681591-9B42-48D8-88E8-2C13EA1570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35350" y="4570413"/>
                        <a:ext cx="4279900" cy="4348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5AD13346-0A18-41A9-923B-403EEB8A041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46725" y="5084762"/>
          <a:ext cx="4526486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387520" imgH="228600" progId="Equation.DSMT4">
                  <p:embed/>
                </p:oleObj>
              </mc:Choice>
              <mc:Fallback>
                <p:oleObj name="Equation" r:id="rId6" imgW="2387520" imgH="228600" progId="Equation.DSMT4">
                  <p:embed/>
                  <p:pic>
                    <p:nvPicPr>
                      <p:cNvPr id="6" name="Объект 5">
                        <a:extLst>
                          <a:ext uri="{FF2B5EF4-FFF2-40B4-BE49-F238E27FC236}">
                            <a16:creationId xmlns:a16="http://schemas.microsoft.com/office/drawing/2014/main" id="{5AD13346-0A18-41A9-923B-403EEB8A04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546725" y="5084762"/>
                        <a:ext cx="4526486" cy="433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CB43D011-1CEA-416A-8DF3-6AEA8EA94B59}"/>
              </a:ext>
            </a:extLst>
          </p:cNvPr>
          <p:cNvCxnSpPr>
            <a:cxnSpLocks/>
          </p:cNvCxnSpPr>
          <p:nvPr/>
        </p:nvCxnSpPr>
        <p:spPr>
          <a:xfrm flipV="1">
            <a:off x="2286000" y="4896153"/>
            <a:ext cx="725513" cy="450304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173D1BAD-628C-4925-86C9-BCC57CD7FFF3}"/>
              </a:ext>
            </a:extLst>
          </p:cNvPr>
          <p:cNvCxnSpPr>
            <a:cxnSpLocks/>
          </p:cNvCxnSpPr>
          <p:nvPr/>
        </p:nvCxnSpPr>
        <p:spPr>
          <a:xfrm flipH="1" flipV="1">
            <a:off x="1655165" y="4570413"/>
            <a:ext cx="679288" cy="746187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7D3458BB-7AE6-412C-9CCC-9073F345FE3D}"/>
              </a:ext>
            </a:extLst>
          </p:cNvPr>
          <p:cNvCxnSpPr>
            <a:cxnSpLocks/>
          </p:cNvCxnSpPr>
          <p:nvPr/>
        </p:nvCxnSpPr>
        <p:spPr>
          <a:xfrm flipV="1">
            <a:off x="1581732" y="4467225"/>
            <a:ext cx="645788" cy="400352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31B9F705-B368-4BDE-92A7-414941BDCEB7}"/>
              </a:ext>
            </a:extLst>
          </p:cNvPr>
          <p:cNvCxnSpPr>
            <a:cxnSpLocks/>
          </p:cNvCxnSpPr>
          <p:nvPr/>
        </p:nvCxnSpPr>
        <p:spPr>
          <a:xfrm>
            <a:off x="7424689" y="5518149"/>
            <a:ext cx="1076374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3ED689C9-D03C-4B93-8C55-1CB06B9BE865}"/>
              </a:ext>
            </a:extLst>
          </p:cNvPr>
          <p:cNvCxnSpPr>
            <a:cxnSpLocks/>
          </p:cNvCxnSpPr>
          <p:nvPr/>
        </p:nvCxnSpPr>
        <p:spPr>
          <a:xfrm>
            <a:off x="2227520" y="4467225"/>
            <a:ext cx="752838" cy="868642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A7D7ABB8-5A1C-4B4D-BD52-3C96218B9629}"/>
              </a:ext>
            </a:extLst>
          </p:cNvPr>
          <p:cNvCxnSpPr>
            <a:cxnSpLocks/>
          </p:cNvCxnSpPr>
          <p:nvPr/>
        </p:nvCxnSpPr>
        <p:spPr>
          <a:xfrm>
            <a:off x="6029325" y="5522776"/>
            <a:ext cx="1070171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EDEAC463-AC5F-45A8-8B71-EF06F39D7532}"/>
              </a:ext>
            </a:extLst>
          </p:cNvPr>
          <p:cNvCxnSpPr>
            <a:cxnSpLocks/>
          </p:cNvCxnSpPr>
          <p:nvPr/>
        </p:nvCxnSpPr>
        <p:spPr>
          <a:xfrm>
            <a:off x="1655165" y="4559628"/>
            <a:ext cx="1347757" cy="327289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C9E5F371-607F-4491-9BC4-39DD7F317119}"/>
              </a:ext>
            </a:extLst>
          </p:cNvPr>
          <p:cNvCxnSpPr>
            <a:cxnSpLocks/>
          </p:cNvCxnSpPr>
          <p:nvPr/>
        </p:nvCxnSpPr>
        <p:spPr>
          <a:xfrm>
            <a:off x="8834389" y="5518149"/>
            <a:ext cx="1076374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84CA94E4-652E-416A-924C-D3CEA88875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8489654"/>
              </p:ext>
            </p:extLst>
          </p:nvPr>
        </p:nvGraphicFramePr>
        <p:xfrm>
          <a:off x="1316038" y="2822575"/>
          <a:ext cx="9561512" cy="1211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9561593" imgH="1211804" progId="Equation.DSMT4">
                  <p:embed/>
                </p:oleObj>
              </mc:Choice>
              <mc:Fallback>
                <p:oleObj name="Equation" r:id="rId8" imgW="9561593" imgH="1211804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316038" y="2822575"/>
                        <a:ext cx="9561512" cy="1211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66802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9FC9F3F5-B2A4-4F51-A5D3-A8125EBD08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6406575"/>
              </p:ext>
            </p:extLst>
          </p:nvPr>
        </p:nvGraphicFramePr>
        <p:xfrm>
          <a:off x="1465263" y="4130675"/>
          <a:ext cx="1970087" cy="1363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028520" imgH="711000" progId="Equation.DSMT4">
                  <p:embed/>
                </p:oleObj>
              </mc:Choice>
              <mc:Fallback>
                <p:oleObj name="Equation" r:id="rId2" imgW="1028520" imgH="711000" progId="Equation.DSMT4">
                  <p:embed/>
                  <p:pic>
                    <p:nvPicPr>
                      <p:cNvPr id="3" name="Объект 2">
                        <a:extLst>
                          <a:ext uri="{FF2B5EF4-FFF2-40B4-BE49-F238E27FC236}">
                            <a16:creationId xmlns:a16="http://schemas.microsoft.com/office/drawing/2014/main" id="{9FC9F3F5-B2A4-4F51-A5D3-A8125EBD082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465263" y="4130675"/>
                        <a:ext cx="1970087" cy="1363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F09CBFB9-056B-4585-AE72-AA4F7AC45289}"/>
              </a:ext>
            </a:extLst>
          </p:cNvPr>
          <p:cNvCxnSpPr/>
          <p:nvPr/>
        </p:nvCxnSpPr>
        <p:spPr>
          <a:xfrm>
            <a:off x="2286000" y="4412512"/>
            <a:ext cx="616688" cy="43593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FB5ED005-2690-4175-879B-18D59D78A97F}"/>
              </a:ext>
            </a:extLst>
          </p:cNvPr>
          <p:cNvCxnSpPr>
            <a:cxnSpLocks/>
          </p:cNvCxnSpPr>
          <p:nvPr/>
        </p:nvCxnSpPr>
        <p:spPr>
          <a:xfrm>
            <a:off x="1595725" y="4286250"/>
            <a:ext cx="1452275" cy="11239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FFDE8F-365F-40EE-B65A-FC31D687D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Определитель третьего порядка</a:t>
            </a:r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FA37B685-5389-4890-947B-7DE7D5B8A0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6593804"/>
              </p:ext>
            </p:extLst>
          </p:nvPr>
        </p:nvGraphicFramePr>
        <p:xfrm>
          <a:off x="1426172" y="2454120"/>
          <a:ext cx="7466013" cy="1290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114800" imgH="711000" progId="Equation.DSMT4">
                  <p:embed/>
                </p:oleObj>
              </mc:Choice>
              <mc:Fallback>
                <p:oleObj name="Equation" r:id="rId4" imgW="4114800" imgH="711000" progId="Equation.DSMT4">
                  <p:embed/>
                  <p:pic>
                    <p:nvPicPr>
                      <p:cNvPr id="8" name="Объект 7">
                        <a:extLst>
                          <a:ext uri="{FF2B5EF4-FFF2-40B4-BE49-F238E27FC236}">
                            <a16:creationId xmlns:a16="http://schemas.microsoft.com/office/drawing/2014/main" id="{FA37B685-5389-4890-947B-7DE7D5B8A08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26172" y="2454120"/>
                        <a:ext cx="7466013" cy="1290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DE681591-9B42-48D8-88E8-2C13EA1570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618305"/>
              </p:ext>
            </p:extLst>
          </p:nvPr>
        </p:nvGraphicFramePr>
        <p:xfrm>
          <a:off x="3495675" y="4594157"/>
          <a:ext cx="4278312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247840" imgH="203040" progId="Equation.DSMT4">
                  <p:embed/>
                </p:oleObj>
              </mc:Choice>
              <mc:Fallback>
                <p:oleObj name="Equation" r:id="rId6" imgW="2247840" imgH="203040" progId="Equation.DSMT4">
                  <p:embed/>
                  <p:pic>
                    <p:nvPicPr>
                      <p:cNvPr id="4" name="Объект 3">
                        <a:extLst>
                          <a:ext uri="{FF2B5EF4-FFF2-40B4-BE49-F238E27FC236}">
                            <a16:creationId xmlns:a16="http://schemas.microsoft.com/office/drawing/2014/main" id="{DE681591-9B42-48D8-88E8-2C13EA1570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495675" y="4594157"/>
                        <a:ext cx="4278312" cy="387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5AD13346-0A18-41A9-923B-403EEB8A04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8310700"/>
              </p:ext>
            </p:extLst>
          </p:nvPr>
        </p:nvGraphicFramePr>
        <p:xfrm>
          <a:off x="5522913" y="5108575"/>
          <a:ext cx="4573587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412720" imgH="203040" progId="Equation.DSMT4">
                  <p:embed/>
                </p:oleObj>
              </mc:Choice>
              <mc:Fallback>
                <p:oleObj name="Equation" r:id="rId8" imgW="2412720" imgH="203040" progId="Equation.DSMT4">
                  <p:embed/>
                  <p:pic>
                    <p:nvPicPr>
                      <p:cNvPr id="6" name="Объект 5">
                        <a:extLst>
                          <a:ext uri="{FF2B5EF4-FFF2-40B4-BE49-F238E27FC236}">
                            <a16:creationId xmlns:a16="http://schemas.microsoft.com/office/drawing/2014/main" id="{5AD13346-0A18-41A9-923B-403EEB8A04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522913" y="5108575"/>
                        <a:ext cx="4573587" cy="385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CB43D011-1CEA-416A-8DF3-6AEA8EA94B59}"/>
              </a:ext>
            </a:extLst>
          </p:cNvPr>
          <p:cNvCxnSpPr>
            <a:cxnSpLocks/>
          </p:cNvCxnSpPr>
          <p:nvPr/>
        </p:nvCxnSpPr>
        <p:spPr>
          <a:xfrm flipV="1">
            <a:off x="1623606" y="4828383"/>
            <a:ext cx="1291856" cy="44690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173D1BAD-628C-4925-86C9-BCC57CD7FFF3}"/>
              </a:ext>
            </a:extLst>
          </p:cNvPr>
          <p:cNvCxnSpPr>
            <a:cxnSpLocks/>
          </p:cNvCxnSpPr>
          <p:nvPr/>
        </p:nvCxnSpPr>
        <p:spPr>
          <a:xfrm flipV="1">
            <a:off x="1657350" y="4412512"/>
            <a:ext cx="628650" cy="85481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7D3458BB-7AE6-412C-9CCC-9073F345FE3D}"/>
              </a:ext>
            </a:extLst>
          </p:cNvPr>
          <p:cNvCxnSpPr>
            <a:cxnSpLocks/>
          </p:cNvCxnSpPr>
          <p:nvPr/>
        </p:nvCxnSpPr>
        <p:spPr>
          <a:xfrm flipV="1">
            <a:off x="1609725" y="4410351"/>
            <a:ext cx="1364216" cy="38072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31B9F705-B368-4BDE-92A7-414941BDCEB7}"/>
              </a:ext>
            </a:extLst>
          </p:cNvPr>
          <p:cNvCxnSpPr>
            <a:cxnSpLocks/>
          </p:cNvCxnSpPr>
          <p:nvPr/>
        </p:nvCxnSpPr>
        <p:spPr>
          <a:xfrm flipV="1">
            <a:off x="2286000" y="4391157"/>
            <a:ext cx="694358" cy="91029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3ED689C9-D03C-4B93-8C55-1CB06B9BE865}"/>
              </a:ext>
            </a:extLst>
          </p:cNvPr>
          <p:cNvCxnSpPr>
            <a:cxnSpLocks/>
          </p:cNvCxnSpPr>
          <p:nvPr/>
        </p:nvCxnSpPr>
        <p:spPr>
          <a:xfrm>
            <a:off x="1620151" y="4787832"/>
            <a:ext cx="678622" cy="51362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A7D7ABB8-5A1C-4B4D-BD52-3C96218B9629}"/>
              </a:ext>
            </a:extLst>
          </p:cNvPr>
          <p:cNvCxnSpPr>
            <a:cxnSpLocks/>
          </p:cNvCxnSpPr>
          <p:nvPr/>
        </p:nvCxnSpPr>
        <p:spPr>
          <a:xfrm>
            <a:off x="3606604" y="5005252"/>
            <a:ext cx="128924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A1FE02CC-3162-497E-8C3A-9E4C0925A1C4}"/>
              </a:ext>
            </a:extLst>
          </p:cNvPr>
          <p:cNvCxnSpPr>
            <a:cxnSpLocks/>
          </p:cNvCxnSpPr>
          <p:nvPr/>
        </p:nvCxnSpPr>
        <p:spPr>
          <a:xfrm flipV="1">
            <a:off x="5159179" y="5005252"/>
            <a:ext cx="651071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37687950-C5D6-4D40-98E3-C898E8C694C7}"/>
              </a:ext>
            </a:extLst>
          </p:cNvPr>
          <p:cNvCxnSpPr>
            <a:cxnSpLocks/>
          </p:cNvCxnSpPr>
          <p:nvPr/>
        </p:nvCxnSpPr>
        <p:spPr>
          <a:xfrm>
            <a:off x="6096000" y="5005252"/>
            <a:ext cx="135255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9815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2308</TotalTime>
  <Words>239</Words>
  <Application>Microsoft Office PowerPoint</Application>
  <PresentationFormat>Широкоэкранный</PresentationFormat>
  <Paragraphs>50</Paragraphs>
  <Slides>21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Garamond</vt:lpstr>
      <vt:lpstr>Натуральные материалы</vt:lpstr>
      <vt:lpstr>Equation</vt:lpstr>
      <vt:lpstr>MathType 7.0 Equation</vt:lpstr>
      <vt:lpstr>МАТЕМАТИКА Практика 1  Определители. Метод Крамера</vt:lpstr>
      <vt:lpstr>Ссылки на видеоуроки</vt:lpstr>
      <vt:lpstr>Определение матрицы</vt:lpstr>
      <vt:lpstr>Виды матриц</vt:lpstr>
      <vt:lpstr>Виды матриц</vt:lpstr>
      <vt:lpstr>Определитель второго порядка</vt:lpstr>
      <vt:lpstr>Определитель третьего порядка</vt:lpstr>
      <vt:lpstr>Определитель третьего порядка</vt:lpstr>
      <vt:lpstr>Определитель третьего порядка</vt:lpstr>
      <vt:lpstr>Определитель третьего порядка</vt:lpstr>
      <vt:lpstr>Применение определителей для решения СЛУ</vt:lpstr>
      <vt:lpstr>Применение определителей для решения СЛУ</vt:lpstr>
      <vt:lpstr>Применение определителей для решения СЛУ</vt:lpstr>
      <vt:lpstr>Применение определителей для решения СЛУ</vt:lpstr>
      <vt:lpstr>Миноры определителя третьего порядка  </vt:lpstr>
      <vt:lpstr>Миноры определителя третьего порядка  </vt:lpstr>
      <vt:lpstr>  Алгебраическое дополнение </vt:lpstr>
      <vt:lpstr>Формула для разложения определителя  по i -й строке и j -му столбцу</vt:lpstr>
      <vt:lpstr>Формула для разложения определителя  по i -й строке и j -му столбцу</vt:lpstr>
      <vt:lpstr>Формула для разложения определителя  по i -й строке и j -му столбцу</vt:lpstr>
      <vt:lpstr> Определитель третьего порядка. Пример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DOM</dc:creator>
  <cp:lastModifiedBy>Нагребецкая Юлия Вацлавовна</cp:lastModifiedBy>
  <cp:revision>256</cp:revision>
  <cp:lastPrinted>2024-09-06T16:24:08Z</cp:lastPrinted>
  <dcterms:created xsi:type="dcterms:W3CDTF">2020-09-13T19:29:48Z</dcterms:created>
  <dcterms:modified xsi:type="dcterms:W3CDTF">2024-09-06T16:26:33Z</dcterms:modified>
</cp:coreProperties>
</file>